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theme/themeOverride16.xml" ContentType="application/vnd.openxmlformats-officedocument.themeOverrid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charts/chart2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theme/themeOverride18.xml" ContentType="application/vnd.openxmlformats-officedocument.themeOverride+xml"/>
  <Override PartName="/ppt/charts/chart23.xml" ContentType="application/vnd.openxmlformats-officedocument.drawingml.chart+xml"/>
  <Override PartName="/ppt/theme/themeOverride19.xml" ContentType="application/vnd.openxmlformats-officedocument.themeOverride+xml"/>
  <Override PartName="/ppt/charts/chart24.xml" ContentType="application/vnd.openxmlformats-officedocument.drawingml.chart+xml"/>
  <Override PartName="/ppt/theme/themeOverride20.xml" ContentType="application/vnd.openxmlformats-officedocument.themeOverride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theme/themeOverride21.xml" ContentType="application/vnd.openxmlformats-officedocument.themeOverride+xml"/>
  <Override PartName="/ppt/charts/chart26.xml" ContentType="application/vnd.openxmlformats-officedocument.drawingml.chart+xml"/>
  <Override PartName="/ppt/theme/themeOverride22.xml" ContentType="application/vnd.openxmlformats-officedocument.themeOverride+xml"/>
  <Override PartName="/ppt/charts/chart27.xml" ContentType="application/vnd.openxmlformats-officedocument.drawingml.chart+xml"/>
  <Override PartName="/ppt/theme/themeOverride23.xml" ContentType="application/vnd.openxmlformats-officedocument.themeOverride+xml"/>
  <Override PartName="/ppt/notesSlides/notesSlide18.xml" ContentType="application/vnd.openxmlformats-officedocument.presentationml.notesSlide+xml"/>
  <Override PartName="/ppt/charts/chart28.xml" ContentType="application/vnd.openxmlformats-officedocument.drawingml.chart+xml"/>
  <Override PartName="/ppt/theme/themeOverride24.xml" ContentType="application/vnd.openxmlformats-officedocument.themeOverride+xml"/>
  <Override PartName="/ppt/charts/chart29.xml" ContentType="application/vnd.openxmlformats-officedocument.drawingml.chart+xml"/>
  <Override PartName="/ppt/theme/themeOverride25.xml" ContentType="application/vnd.openxmlformats-officedocument.themeOverride+xml"/>
  <Override PartName="/ppt/charts/chart30.xml" ContentType="application/vnd.openxmlformats-officedocument.drawingml.chart+xml"/>
  <Override PartName="/ppt/theme/themeOverride26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8" r:id="rId2"/>
    <p:sldMasterId id="2147483669" r:id="rId3"/>
  </p:sldMasterIdLst>
  <p:notesMasterIdLst>
    <p:notesMasterId r:id="rId25"/>
  </p:notesMasterIdLst>
  <p:handoutMasterIdLst>
    <p:handoutMasterId r:id="rId26"/>
  </p:handoutMasterIdLst>
  <p:sldIdLst>
    <p:sldId id="479" r:id="rId4"/>
    <p:sldId id="478" r:id="rId5"/>
    <p:sldId id="519" r:id="rId6"/>
    <p:sldId id="526" r:id="rId7"/>
    <p:sldId id="520" r:id="rId8"/>
    <p:sldId id="634" r:id="rId9"/>
    <p:sldId id="635" r:id="rId10"/>
    <p:sldId id="529" r:id="rId11"/>
    <p:sldId id="628" r:id="rId12"/>
    <p:sldId id="544" r:id="rId13"/>
    <p:sldId id="638" r:id="rId14"/>
    <p:sldId id="632" r:id="rId15"/>
    <p:sldId id="631" r:id="rId16"/>
    <p:sldId id="630" r:id="rId17"/>
    <p:sldId id="626" r:id="rId18"/>
    <p:sldId id="624" r:id="rId19"/>
    <p:sldId id="640" r:id="rId20"/>
    <p:sldId id="641" r:id="rId21"/>
    <p:sldId id="528" r:id="rId22"/>
    <p:sldId id="571" r:id="rId23"/>
    <p:sldId id="461" r:id="rId2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1706">
          <p15:clr>
            <a:srgbClr val="A4A3A4"/>
          </p15:clr>
        </p15:guide>
        <p15:guide id="4" orient="horz" pos="3521">
          <p15:clr>
            <a:srgbClr val="A4A3A4"/>
          </p15:clr>
        </p15:guide>
        <p15:guide id="5" pos="5602">
          <p15:clr>
            <a:srgbClr val="A4A3A4"/>
          </p15:clr>
        </p15:guide>
        <p15:guide id="6" pos="158">
          <p15:clr>
            <a:srgbClr val="A4A3A4"/>
          </p15:clr>
        </p15:guide>
        <p15:guide id="7" pos="1519">
          <p15:clr>
            <a:srgbClr val="A4A3A4"/>
          </p15:clr>
        </p15:guide>
        <p15:guide id="8" pos="2880">
          <p15:clr>
            <a:srgbClr val="A4A3A4"/>
          </p15:clr>
        </p15:guide>
        <p15:guide id="9" pos="42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erző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F0000"/>
    <a:srgbClr val="00B0F0"/>
    <a:srgbClr val="E20074"/>
    <a:srgbClr val="D53C09"/>
    <a:srgbClr val="91C000"/>
    <a:srgbClr val="0094C6"/>
    <a:srgbClr val="0088CE"/>
    <a:srgbClr val="19611B"/>
    <a:srgbClr val="D3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632" autoAdjust="0"/>
    <p:restoredTop sz="95714" autoAdjust="0"/>
  </p:normalViewPr>
  <p:slideViewPr>
    <p:cSldViewPr snapToObjects="1" showGuides="1">
      <p:cViewPr varScale="1">
        <p:scale>
          <a:sx n="84" d="100"/>
          <a:sy n="84" d="100"/>
        </p:scale>
        <p:origin x="96" y="534"/>
      </p:cViewPr>
      <p:guideLst>
        <p:guide orient="horz" pos="572"/>
        <p:guide orient="horz" pos="4020"/>
        <p:guide orient="horz" pos="1706"/>
        <p:guide orient="horz" pos="3521"/>
        <p:guide pos="5602"/>
        <p:guide pos="158"/>
        <p:guide pos="1519"/>
        <p:guide pos="2880"/>
        <p:guide pos="4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.xlsm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0.xlsm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1.xlsm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2.xlsm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3.xlsm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4.xlsm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5.xlsm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6.xlsm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7.xlsm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8.xlsm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9.xlsm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2.xlsm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20.xlsm"/><Relationship Id="rId1" Type="http://schemas.openxmlformats.org/officeDocument/2006/relationships/themeOverride" Target="../theme/themeOverride17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1.xlsm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8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23.xlsm"/><Relationship Id="rId1" Type="http://schemas.openxmlformats.org/officeDocument/2006/relationships/themeOverride" Target="../theme/themeOverride19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24.xlsm"/><Relationship Id="rId1" Type="http://schemas.openxmlformats.org/officeDocument/2006/relationships/themeOverride" Target="../theme/themeOverride20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1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26.xlsm"/><Relationship Id="rId1" Type="http://schemas.openxmlformats.org/officeDocument/2006/relationships/themeOverride" Target="../theme/themeOverride22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27.xlsm"/><Relationship Id="rId1" Type="http://schemas.openxmlformats.org/officeDocument/2006/relationships/themeOverride" Target="../theme/themeOverride23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4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29.xlsm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3.xlsm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30.xlsm"/><Relationship Id="rId1" Type="http://schemas.openxmlformats.org/officeDocument/2006/relationships/themeOverride" Target="../theme/themeOverride2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4.xlsm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5.xlsm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6.xlsm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9.xlsm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137175925926103"/>
          <c:y val="0.10066423611111169"/>
          <c:w val="0.49758055555555736"/>
          <c:h val="0.74637083333333776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bubble3D val="0"/>
            <c:spPr>
              <a:solidFill>
                <a:srgbClr val="0094C6"/>
              </a:solidFill>
              <a:effectLst/>
            </c:spPr>
          </c:dPt>
          <c:dPt>
            <c:idx val="1"/>
            <c:bubble3D val="0"/>
            <c:spPr>
              <a:solidFill>
                <a:srgbClr val="D53C09"/>
              </a:solidFill>
              <a:effectLst/>
            </c:spPr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Munka1!$A$2:$A$4</c:f>
              <c:strCache>
                <c:ptCount val="2"/>
                <c:pt idx="0">
                  <c:v>Férfi</c:v>
                </c:pt>
                <c:pt idx="1">
                  <c:v>Nő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46.500090676932956</c:v>
                </c:pt>
                <c:pt idx="1">
                  <c:v>53.499909323067328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391282594970776"/>
          <c:y val="3.5226407914764071E-2"/>
          <c:w val="0.47304251492012817"/>
          <c:h val="0.8076350837138508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Munka1!$B$2:$B$18</c:f>
              <c:numCache>
                <c:formatCode>General</c:formatCode>
                <c:ptCount val="17"/>
                <c:pt idx="0" formatCode="#,##0.0">
                  <c:v>85.868830789515869</c:v>
                </c:pt>
                <c:pt idx="2" formatCode="#,##0.0">
                  <c:v>88.548034214140955</c:v>
                </c:pt>
                <c:pt idx="3" formatCode="#,##0.0">
                  <c:v>86.743957672896443</c:v>
                </c:pt>
                <c:pt idx="4" formatCode="#,##0.0">
                  <c:v>85.840395849953978</c:v>
                </c:pt>
                <c:pt idx="5" formatCode="#,##0.0">
                  <c:v>83.957888079138598</c:v>
                </c:pt>
                <c:pt idx="7" formatCode="#,##0.0">
                  <c:v>85.667226178435513</c:v>
                </c:pt>
                <c:pt idx="8" formatCode="#,##0.0">
                  <c:v>87.304890406796588</c:v>
                </c:pt>
                <c:pt idx="10" formatCode="#,##0.0">
                  <c:v>85.411870490810699</c:v>
                </c:pt>
                <c:pt idx="11" formatCode="#,##0.0">
                  <c:v>86.731944888571292</c:v>
                </c:pt>
                <c:pt idx="12" formatCode="#,##0.0">
                  <c:v>85.427688892922859</c:v>
                </c:pt>
                <c:pt idx="14" formatCode="#,##0.0">
                  <c:v>78.212898351513815</c:v>
                </c:pt>
                <c:pt idx="15" formatCode="#,##0.0">
                  <c:v>82.584967022847295</c:v>
                </c:pt>
                <c:pt idx="16" formatCode="#,##0.0">
                  <c:v>87.476370871682704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Munka1!$C$2:$C$18</c:f>
              <c:numCache>
                <c:formatCode>General</c:formatCode>
                <c:ptCount val="17"/>
                <c:pt idx="0" formatCode="#,##0.0">
                  <c:v>12.038245756559812</c:v>
                </c:pt>
                <c:pt idx="2" formatCode="#,##0.0">
                  <c:v>10.544688255714744</c:v>
                </c:pt>
                <c:pt idx="3" formatCode="#,##0.0">
                  <c:v>9.7004839025822598</c:v>
                </c:pt>
                <c:pt idx="4" formatCode="#,##0.0">
                  <c:v>13.442126978010469</c:v>
                </c:pt>
                <c:pt idx="5" formatCode="#,##0.0">
                  <c:v>12.255949617713522</c:v>
                </c:pt>
                <c:pt idx="7" formatCode="#,##0.0">
                  <c:v>11.966226198841825</c:v>
                </c:pt>
                <c:pt idx="8" formatCode="#,##0.0">
                  <c:v>11.106426270637424</c:v>
                </c:pt>
                <c:pt idx="10" formatCode="#,##0.0">
                  <c:v>12.331975811651516</c:v>
                </c:pt>
                <c:pt idx="11" formatCode="#,##0.0">
                  <c:v>11.533095429885593</c:v>
                </c:pt>
                <c:pt idx="12" formatCode="#,##0.0">
                  <c:v>12.102198395567223</c:v>
                </c:pt>
                <c:pt idx="14" formatCode="#,##0.0">
                  <c:v>16.096871618495658</c:v>
                </c:pt>
                <c:pt idx="15" formatCode="#,##0.0">
                  <c:v>16.018492905301244</c:v>
                </c:pt>
                <c:pt idx="16" formatCode="#,##0.0">
                  <c:v>10.783648212313047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Munka1!$D$2:$D$18</c:f>
              <c:numCache>
                <c:formatCode>General</c:formatCode>
                <c:ptCount val="17"/>
                <c:pt idx="0" formatCode="#,##0.0">
                  <c:v>1.5966927845669101</c:v>
                </c:pt>
                <c:pt idx="2" formatCode="#,##0.0">
                  <c:v>0.45363876507211032</c:v>
                </c:pt>
                <c:pt idx="3" formatCode="#,##0.0">
                  <c:v>3.5555584245199978</c:v>
                </c:pt>
                <c:pt idx="4" formatCode="#,##0.0">
                  <c:v>0.71747717203000005</c:v>
                </c:pt>
                <c:pt idx="5" formatCode="#,##0.0">
                  <c:v>2.1077383715619855</c:v>
                </c:pt>
                <c:pt idx="7" formatCode="#,##0.0">
                  <c:v>1.8119829824160421</c:v>
                </c:pt>
                <c:pt idx="8" formatCode="#,##0.0">
                  <c:v>1.2570145540690478</c:v>
                </c:pt>
                <c:pt idx="10" formatCode="#,##0.0">
                  <c:v>1.9368562614060507</c:v>
                </c:pt>
                <c:pt idx="11" formatCode="#,##0.0">
                  <c:v>1.4925669861042044</c:v>
                </c:pt>
                <c:pt idx="12" formatCode="#,##0.0">
                  <c:v>1.4155284360435683</c:v>
                </c:pt>
                <c:pt idx="14" formatCode="#,##0.0">
                  <c:v>3.7331882397371192</c:v>
                </c:pt>
                <c:pt idx="15" formatCode="#,##0.0">
                  <c:v>0.67974169556412944</c:v>
                </c:pt>
                <c:pt idx="16" formatCode="#,##0.0">
                  <c:v>1.4815257862472626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Munka1!$E$2:$E$18</c:f>
              <c:numCache>
                <c:formatCode>General</c:formatCode>
                <c:ptCount val="17"/>
                <c:pt idx="0" formatCode="#,##0.0">
                  <c:v>0.49623066935700033</c:v>
                </c:pt>
                <c:pt idx="2" formatCode="#,##0.0">
                  <c:v>0.45363876507210016</c:v>
                </c:pt>
                <c:pt idx="5" formatCode="#,##0.0">
                  <c:v>1.6784239315000007</c:v>
                </c:pt>
                <c:pt idx="7" formatCode="#,##0.0">
                  <c:v>0.55456464029999997</c:v>
                </c:pt>
                <c:pt idx="8" formatCode="#,##0.0">
                  <c:v>0.33166876849000032</c:v>
                </c:pt>
                <c:pt idx="10" formatCode="#,##0.0">
                  <c:v>0.31929743613099981</c:v>
                </c:pt>
                <c:pt idx="11" formatCode="#,##0.0">
                  <c:v>0.24239269543000008</c:v>
                </c:pt>
                <c:pt idx="12" formatCode="#,##0.0">
                  <c:v>1.0545842754599994</c:v>
                </c:pt>
                <c:pt idx="14" formatCode="#,##0.0">
                  <c:v>1.9570417902499992</c:v>
                </c:pt>
                <c:pt idx="15" formatCode="#,##0.0">
                  <c:v>0.71679837628000065</c:v>
                </c:pt>
                <c:pt idx="16" formatCode="#,##0.0">
                  <c:v>0.25845512975599999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Munka1!$F$2:$F$18</c:f>
              <c:numCache>
                <c:formatCode>General</c:formatCode>
                <c:ptCount val="17"/>
                <c:pt idx="0" formatCode="0.00">
                  <c:v>4.2807859747037798</c:v>
                </c:pt>
                <c:pt idx="2" formatCode="0.00">
                  <c:v>4.3052260751076314</c:v>
                </c:pt>
                <c:pt idx="3" formatCode="0.00">
                  <c:v>4.2767144974765001</c:v>
                </c:pt>
                <c:pt idx="4" formatCode="0.00">
                  <c:v>4.2424996317783314</c:v>
                </c:pt>
                <c:pt idx="5" formatCode="0.00">
                  <c:v>4.2770818194532971</c:v>
                </c:pt>
                <c:pt idx="7" formatCode="0.00">
                  <c:v>4.1977255714144368</c:v>
                </c:pt>
                <c:pt idx="8" formatCode="0.00">
                  <c:v>4.34644428969857</c:v>
                </c:pt>
                <c:pt idx="10" formatCode="0.00">
                  <c:v>4.3009747158651397</c:v>
                </c:pt>
                <c:pt idx="11" formatCode="0.00">
                  <c:v>4.2720576346781414</c:v>
                </c:pt>
                <c:pt idx="12" formatCode="0.00">
                  <c:v>4.2724130459565197</c:v>
                </c:pt>
                <c:pt idx="14" formatCode="0.00">
                  <c:v>4.1015435401352871</c:v>
                </c:pt>
                <c:pt idx="15" formatCode="0.00">
                  <c:v>4.2383602799337003</c:v>
                </c:pt>
                <c:pt idx="16" formatCode="0.00">
                  <c:v>4.3117060246763401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46858784"/>
        <c:axId val="246324936"/>
      </c:barChart>
      <c:catAx>
        <c:axId val="2468587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900">
                <a:latin typeface="+mn-lt"/>
              </a:defRPr>
            </a:pPr>
            <a:endParaRPr lang="hu-HU"/>
          </a:p>
        </c:txPr>
        <c:crossAx val="246324936"/>
        <c:crosses val="autoZero"/>
        <c:auto val="1"/>
        <c:lblAlgn val="ctr"/>
        <c:lblOffset val="100"/>
        <c:noMultiLvlLbl val="0"/>
      </c:catAx>
      <c:valAx>
        <c:axId val="246324936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246858784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90047850076103386"/>
          <c:w val="0.89208513888004959"/>
          <c:h val="9.9521499238965222E-2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215409722801288"/>
          <c:y val="3.7136496685815895E-2"/>
          <c:w val="0.50027398239365317"/>
          <c:h val="0.818853884425538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Munka1!$B$2:$B$18</c:f>
              <c:numCache>
                <c:formatCode>General</c:formatCode>
                <c:ptCount val="17"/>
                <c:pt idx="0">
                  <c:v>36.684957021399995</c:v>
                </c:pt>
                <c:pt idx="2">
                  <c:v>28.263222828199961</c:v>
                </c:pt>
                <c:pt idx="3">
                  <c:v>31.159373638800005</c:v>
                </c:pt>
                <c:pt idx="4">
                  <c:v>41.665567220100066</c:v>
                </c:pt>
                <c:pt idx="5">
                  <c:v>40.895682519499999</c:v>
                </c:pt>
                <c:pt idx="7">
                  <c:v>35.802466441468894</c:v>
                </c:pt>
                <c:pt idx="8">
                  <c:v>36.015833564132144</c:v>
                </c:pt>
                <c:pt idx="10">
                  <c:v>29.582803670028014</c:v>
                </c:pt>
                <c:pt idx="11">
                  <c:v>36.725186552225587</c:v>
                </c:pt>
                <c:pt idx="12">
                  <c:v>45.241573117975513</c:v>
                </c:pt>
                <c:pt idx="14">
                  <c:v>25.490008552237629</c:v>
                </c:pt>
                <c:pt idx="15">
                  <c:v>42.081035308769152</c:v>
                </c:pt>
                <c:pt idx="16">
                  <c:v>37.99900109474585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Munka1!$C$2:$C$18</c:f>
              <c:numCache>
                <c:formatCode>General</c:formatCode>
                <c:ptCount val="17"/>
                <c:pt idx="0">
                  <c:v>34.064809071699919</c:v>
                </c:pt>
                <c:pt idx="2">
                  <c:v>35.703341545900003</c:v>
                </c:pt>
                <c:pt idx="3">
                  <c:v>36.932447188099999</c:v>
                </c:pt>
                <c:pt idx="4">
                  <c:v>32.917641634799935</c:v>
                </c:pt>
                <c:pt idx="5">
                  <c:v>28.727968505300005</c:v>
                </c:pt>
                <c:pt idx="7">
                  <c:v>39.258959332079066</c:v>
                </c:pt>
                <c:pt idx="8">
                  <c:v>28.724382977278466</c:v>
                </c:pt>
                <c:pt idx="10">
                  <c:v>39.066924097276974</c:v>
                </c:pt>
                <c:pt idx="11">
                  <c:v>33.867073499231701</c:v>
                </c:pt>
                <c:pt idx="12">
                  <c:v>28.467242840779075</c:v>
                </c:pt>
                <c:pt idx="14">
                  <c:v>48.362565085572164</c:v>
                </c:pt>
                <c:pt idx="15">
                  <c:v>27.502168116529013</c:v>
                </c:pt>
                <c:pt idx="16">
                  <c:v>32.322986986465111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Munka1!$D$2:$D$18</c:f>
              <c:numCache>
                <c:formatCode>General</c:formatCode>
                <c:ptCount val="17"/>
                <c:pt idx="0">
                  <c:v>24.785561041999966</c:v>
                </c:pt>
                <c:pt idx="2">
                  <c:v>31.572440494599967</c:v>
                </c:pt>
                <c:pt idx="3">
                  <c:v>26.5458630764</c:v>
                </c:pt>
                <c:pt idx="4">
                  <c:v>22.362985014400028</c:v>
                </c:pt>
                <c:pt idx="5">
                  <c:v>24.797445676199967</c:v>
                </c:pt>
                <c:pt idx="7">
                  <c:v>21.066247084962118</c:v>
                </c:pt>
                <c:pt idx="8">
                  <c:v>30.407080249938627</c:v>
                </c:pt>
                <c:pt idx="10">
                  <c:v>25.767659247108334</c:v>
                </c:pt>
                <c:pt idx="11">
                  <c:v>25.935780396145265</c:v>
                </c:pt>
                <c:pt idx="12">
                  <c:v>21.85905508798713</c:v>
                </c:pt>
                <c:pt idx="14">
                  <c:v>24.903966704626328</c:v>
                </c:pt>
                <c:pt idx="15">
                  <c:v>29.744960055033701</c:v>
                </c:pt>
                <c:pt idx="16">
                  <c:v>23.802348000765054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Munka1!$E$2:$E$18</c:f>
              <c:numCache>
                <c:formatCode>General</c:formatCode>
                <c:ptCount val="17"/>
                <c:pt idx="0">
                  <c:v>4.4646728646999945</c:v>
                </c:pt>
                <c:pt idx="2">
                  <c:v>4.4609951309999945</c:v>
                </c:pt>
                <c:pt idx="3">
                  <c:v>5.3623160963999865</c:v>
                </c:pt>
                <c:pt idx="4">
                  <c:v>3.0538061302999977</c:v>
                </c:pt>
                <c:pt idx="5">
                  <c:v>5.5789032988000002</c:v>
                </c:pt>
                <c:pt idx="7">
                  <c:v>3.8723271414</c:v>
                </c:pt>
                <c:pt idx="8">
                  <c:v>4.8527032086504933</c:v>
                </c:pt>
                <c:pt idx="10">
                  <c:v>5.5826129855800071</c:v>
                </c:pt>
                <c:pt idx="11">
                  <c:v>3.47195955239</c:v>
                </c:pt>
                <c:pt idx="12">
                  <c:v>4.4321289532500003</c:v>
                </c:pt>
                <c:pt idx="14">
                  <c:v>1.2434596575599963</c:v>
                </c:pt>
                <c:pt idx="15">
                  <c:v>0.67183651966799995</c:v>
                </c:pt>
                <c:pt idx="16">
                  <c:v>5.8756639179999999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Munka1!$F$2:$F$18</c:f>
              <c:numCache>
                <c:formatCode>General</c:formatCode>
                <c:ptCount val="17"/>
                <c:pt idx="0" formatCode="0.00">
                  <c:v>3.1272000000000002</c:v>
                </c:pt>
                <c:pt idx="2" formatCode="0.00">
                  <c:v>2.8721999999999968</c:v>
                </c:pt>
                <c:pt idx="3" formatCode="0.00">
                  <c:v>3.0440999999999998</c:v>
                </c:pt>
                <c:pt idx="4" formatCode="0.00">
                  <c:v>3.2553999999999998</c:v>
                </c:pt>
                <c:pt idx="5" formatCode="0.00">
                  <c:v>3.1535000000000002</c:v>
                </c:pt>
                <c:pt idx="7" formatCode="0.00">
                  <c:v>3.1923954520992797</c:v>
                </c:pt>
                <c:pt idx="8" formatCode="0.00">
                  <c:v>3.0046049245782367</c:v>
                </c:pt>
                <c:pt idx="10" formatCode="0.00">
                  <c:v>2.9577531019382861</c:v>
                </c:pt>
                <c:pt idx="11" formatCode="0.00">
                  <c:v>3.0980279941034077</c:v>
                </c:pt>
                <c:pt idx="12" formatCode="0.00">
                  <c:v>3.3686615802204298</c:v>
                </c:pt>
                <c:pt idx="14" formatCode="0.00">
                  <c:v>2.9490969409832797</c:v>
                </c:pt>
                <c:pt idx="15" formatCode="0.00">
                  <c:v>3.2403757822272641</c:v>
                </c:pt>
                <c:pt idx="16" formatCode="0.00">
                  <c:v>3.143532232025926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51934592"/>
        <c:axId val="251934984"/>
      </c:barChart>
      <c:catAx>
        <c:axId val="2519345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900">
                <a:latin typeface="+mn-lt"/>
              </a:defRPr>
            </a:pPr>
            <a:endParaRPr lang="hu-HU"/>
          </a:p>
        </c:txPr>
        <c:crossAx val="251934984"/>
        <c:crosses val="autoZero"/>
        <c:auto val="1"/>
        <c:lblAlgn val="ctr"/>
        <c:lblOffset val="100"/>
        <c:noMultiLvlLbl val="0"/>
      </c:catAx>
      <c:valAx>
        <c:axId val="251934984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251934592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3.3655282499672402E-2"/>
          <c:y val="0.92392401298915205"/>
          <c:w val="0.9102395559102765"/>
          <c:h val="7.6075987010849319E-2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27327956925203"/>
          <c:y val="3.7380394251375612E-2"/>
          <c:w val="0.48817110796097601"/>
          <c:h val="0.816884625667982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Munka1!$B$2:$B$18</c:f>
              <c:numCache>
                <c:formatCode>General</c:formatCode>
                <c:ptCount val="17"/>
                <c:pt idx="0" formatCode="#,##0.0">
                  <c:v>43.533337175796319</c:v>
                </c:pt>
                <c:pt idx="2" formatCode="#,##0.0">
                  <c:v>33.789653245307399</c:v>
                </c:pt>
                <c:pt idx="3" formatCode="#,##0.0">
                  <c:v>43.149796779751952</c:v>
                </c:pt>
                <c:pt idx="4" formatCode="#,##0.0">
                  <c:v>46.460098962488438</c:v>
                </c:pt>
                <c:pt idx="5" formatCode="#,##0.0">
                  <c:v>46.176075032776069</c:v>
                </c:pt>
                <c:pt idx="7" formatCode="#,##0.0">
                  <c:v>48.292133705612812</c:v>
                </c:pt>
                <c:pt idx="8" formatCode="#,##0.0">
                  <c:v>37.087291131125305</c:v>
                </c:pt>
                <c:pt idx="10" formatCode="#,##0.0">
                  <c:v>33.504762886562624</c:v>
                </c:pt>
                <c:pt idx="11" formatCode="#,##0.0">
                  <c:v>43.575323920981866</c:v>
                </c:pt>
                <c:pt idx="12" formatCode="#,##0.0">
                  <c:v>54.505344389643128</c:v>
                </c:pt>
                <c:pt idx="14" formatCode="#,##0.0">
                  <c:v>31.278342834287034</c:v>
                </c:pt>
                <c:pt idx="15" formatCode="#,##0.0">
                  <c:v>42.995247562312905</c:v>
                </c:pt>
                <c:pt idx="16" formatCode="#,##0.0">
                  <c:v>45.258514926490037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Munka1!$C$2:$C$18</c:f>
              <c:numCache>
                <c:formatCode>General</c:formatCode>
                <c:ptCount val="17"/>
                <c:pt idx="0" formatCode="#,##0.0">
                  <c:v>28.252586138966656</c:v>
                </c:pt>
                <c:pt idx="2" formatCode="#,##0.0">
                  <c:v>33.331188415811589</c:v>
                </c:pt>
                <c:pt idx="3" formatCode="#,##0.0">
                  <c:v>31.381611701875876</c:v>
                </c:pt>
                <c:pt idx="4" formatCode="#,##0.0">
                  <c:v>28.941715826795729</c:v>
                </c:pt>
                <c:pt idx="5" formatCode="#,##0.0">
                  <c:v>22.01368025220669</c:v>
                </c:pt>
                <c:pt idx="7" formatCode="#,##0.0">
                  <c:v>25.154724299995323</c:v>
                </c:pt>
                <c:pt idx="8" formatCode="#,##0.0">
                  <c:v>32.483442678489475</c:v>
                </c:pt>
                <c:pt idx="10" formatCode="#,##0.0">
                  <c:v>27.391221476353184</c:v>
                </c:pt>
                <c:pt idx="11" formatCode="#,##0.0">
                  <c:v>32.772177875918622</c:v>
                </c:pt>
                <c:pt idx="12" formatCode="#,##0.0">
                  <c:v>23.549735556463194</c:v>
                </c:pt>
                <c:pt idx="14" formatCode="#,##0.0">
                  <c:v>35.390213828001365</c:v>
                </c:pt>
                <c:pt idx="15" formatCode="#,##0.0">
                  <c:v>22.496106060976363</c:v>
                </c:pt>
                <c:pt idx="16" formatCode="#,##0.0">
                  <c:v>28.308187198540324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Munka1!$D$2:$D$18</c:f>
              <c:numCache>
                <c:formatCode>General</c:formatCode>
                <c:ptCount val="17"/>
                <c:pt idx="0" formatCode="#,##0.0">
                  <c:v>26.301592047828517</c:v>
                </c:pt>
                <c:pt idx="2" formatCode="#,##0.0">
                  <c:v>31.971880808736515</c:v>
                </c:pt>
                <c:pt idx="3" formatCode="#,##0.0">
                  <c:v>24.019304461898354</c:v>
                </c:pt>
                <c:pt idx="4" formatCode="#,##0.0">
                  <c:v>23.880708038680186</c:v>
                </c:pt>
                <c:pt idx="5" formatCode="#,##0.0">
                  <c:v>26.345658480283188</c:v>
                </c:pt>
                <c:pt idx="7" formatCode="#,##0.0">
                  <c:v>23.984721493127882</c:v>
                </c:pt>
                <c:pt idx="8" formatCode="#,##0.0">
                  <c:v>29.186701213741205</c:v>
                </c:pt>
                <c:pt idx="10" formatCode="#,##0.0">
                  <c:v>36.760337812013113</c:v>
                </c:pt>
                <c:pt idx="11" formatCode="#,##0.0">
                  <c:v>21.635174036586339</c:v>
                </c:pt>
                <c:pt idx="12" formatCode="#,##0.0">
                  <c:v>20.941142873724122</c:v>
                </c:pt>
                <c:pt idx="14" formatCode="#,##0.0">
                  <c:v>33.331443337699994</c:v>
                </c:pt>
                <c:pt idx="15" formatCode="#,##0.0">
                  <c:v>31.570202804013586</c:v>
                </c:pt>
                <c:pt idx="16" formatCode="#,##0.0">
                  <c:v>24.446074875502315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Munka1!$E$2:$E$18</c:f>
              <c:numCache>
                <c:formatCode>General</c:formatCode>
                <c:ptCount val="17"/>
                <c:pt idx="0" formatCode="#,##0.0">
                  <c:v>1.9124846374</c:v>
                </c:pt>
                <c:pt idx="2" formatCode="#,##0.0">
                  <c:v>0.90727753014000001</c:v>
                </c:pt>
                <c:pt idx="3" formatCode="#,##0.0">
                  <c:v>1.4492870564</c:v>
                </c:pt>
                <c:pt idx="4" formatCode="#,##0.0">
                  <c:v>0.7174771720354608</c:v>
                </c:pt>
                <c:pt idx="5" formatCode="#,##0.0">
                  <c:v>5.4645862347299872</c:v>
                </c:pt>
                <c:pt idx="7" formatCode="#,##0.0">
                  <c:v>2.5684205012600012</c:v>
                </c:pt>
                <c:pt idx="8" formatCode="#,##0.0">
                  <c:v>1.24256497664</c:v>
                </c:pt>
                <c:pt idx="10" formatCode="#,##0.0">
                  <c:v>2.3436778250699999</c:v>
                </c:pt>
                <c:pt idx="11" formatCode="#,##0.0">
                  <c:v>2.0173241665100012</c:v>
                </c:pt>
                <c:pt idx="12" formatCode="#,##0.0">
                  <c:v>1.0037771801599984</c:v>
                </c:pt>
                <c:pt idx="15" formatCode="#,##0.0">
                  <c:v>2.9384435725999998</c:v>
                </c:pt>
                <c:pt idx="16" formatCode="#,##0.0">
                  <c:v>1.9872229993999999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Munka1!$F$2:$F$18</c:f>
              <c:numCache>
                <c:formatCode>General</c:formatCode>
                <c:ptCount val="17"/>
                <c:pt idx="0" formatCode="0.00">
                  <c:v>3.1867302221478431</c:v>
                </c:pt>
                <c:pt idx="2" formatCode="0.00">
                  <c:v>2.9337013002661401</c:v>
                </c:pt>
                <c:pt idx="3" formatCode="0.00">
                  <c:v>3.1990202548264142</c:v>
                </c:pt>
                <c:pt idx="4" formatCode="0.00">
                  <c:v>3.2872223409913857</c:v>
                </c:pt>
                <c:pt idx="5" formatCode="0.00">
                  <c:v>3.2337286280956299</c:v>
                </c:pt>
                <c:pt idx="7" formatCode="0.00">
                  <c:v>3.3064512900801777</c:v>
                </c:pt>
                <c:pt idx="8" formatCode="0.00">
                  <c:v>3.0270213469718836</c:v>
                </c:pt>
                <c:pt idx="10" formatCode="0.00">
                  <c:v>2.8575496529258877</c:v>
                </c:pt>
                <c:pt idx="11" formatCode="0.00">
                  <c:v>3.2556922279310698</c:v>
                </c:pt>
                <c:pt idx="12" formatCode="0.00">
                  <c:v>3.4601690467210235</c:v>
                </c:pt>
                <c:pt idx="14" formatCode="0.00">
                  <c:v>2.8634886079916901</c:v>
                </c:pt>
                <c:pt idx="15" formatCode="0.00">
                  <c:v>3.1306935745639599</c:v>
                </c:pt>
                <c:pt idx="16" formatCode="0.00">
                  <c:v>3.2389863262699401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51935768"/>
        <c:axId val="251936160"/>
      </c:barChart>
      <c:catAx>
        <c:axId val="2519357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900">
                <a:latin typeface="+mn-lt"/>
              </a:defRPr>
            </a:pPr>
            <a:endParaRPr lang="hu-HU"/>
          </a:p>
        </c:txPr>
        <c:crossAx val="251936160"/>
        <c:crosses val="autoZero"/>
        <c:auto val="1"/>
        <c:lblAlgn val="ctr"/>
        <c:lblOffset val="100"/>
        <c:noMultiLvlLbl val="0"/>
      </c:catAx>
      <c:valAx>
        <c:axId val="251936160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251935768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92392401298915205"/>
          <c:w val="0.89208513888004959"/>
          <c:h val="7.6075987010849319E-2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432199421236457"/>
          <c:y val="6.2465686827735976E-2"/>
          <c:w val="0.44616006351989107"/>
          <c:h val="0.89160075632084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Munka1!$A$2:$A$7</c:f>
              <c:strCache>
                <c:ptCount val="6"/>
                <c:pt idx="0">
                  <c:v>Jól ismerje a választókörzetének adottságait, jellemzőit</c:v>
                </c:pt>
                <c:pt idx="1">
                  <c:v>A választókörzetében legyen az állandó lakhelye</c:v>
                </c:pt>
                <c:pt idx="2">
                  <c:v>Legyen érdekérvényesítő képessége a választókörzetére vonatkozóan</c:v>
                </c:pt>
                <c:pt idx="3">
                  <c:v>A helyi újságban külön jelentesse meg a választókörzetére vonatkozó híreket</c:v>
                </c:pt>
                <c:pt idx="4">
                  <c:v>Rendszeresen tartson fogadóórát</c:v>
                </c:pt>
                <c:pt idx="5">
                  <c:v>Tartson a választókörzet egészére vagy egy részére vonatkozó lakógyűléseket</c:v>
                </c:pt>
              </c:strCache>
            </c:strRef>
          </c:cat>
          <c:val>
            <c:numRef>
              <c:f>Munka1!$B$2:$B$7</c:f>
              <c:numCache>
                <c:formatCode>0.0</c:formatCode>
                <c:ptCount val="6"/>
                <c:pt idx="0">
                  <c:v>35.483185973168752</c:v>
                </c:pt>
                <c:pt idx="1">
                  <c:v>21.084217336964695</c:v>
                </c:pt>
                <c:pt idx="2">
                  <c:v>13.249014161747873</c:v>
                </c:pt>
                <c:pt idx="3">
                  <c:v>7.8784524063508314</c:v>
                </c:pt>
                <c:pt idx="4">
                  <c:v>6.7542947023279485</c:v>
                </c:pt>
                <c:pt idx="5">
                  <c:v>5.5405904445008103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52284624"/>
        <c:axId val="252285016"/>
      </c:barChart>
      <c:catAx>
        <c:axId val="252284624"/>
        <c:scaling>
          <c:orientation val="maxMin"/>
        </c:scaling>
        <c:delete val="0"/>
        <c:axPos val="l"/>
        <c:numFmt formatCode="@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900">
                <a:latin typeface="+mj-lt"/>
              </a:defRPr>
            </a:pPr>
            <a:endParaRPr lang="hu-HU"/>
          </a:p>
        </c:txPr>
        <c:crossAx val="252285016"/>
        <c:crosses val="autoZero"/>
        <c:auto val="1"/>
        <c:lblAlgn val="ctr"/>
        <c:lblOffset val="100"/>
        <c:noMultiLvlLbl val="0"/>
      </c:catAx>
      <c:valAx>
        <c:axId val="252285016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252284624"/>
        <c:crosses val="max"/>
        <c:crossBetween val="between"/>
        <c:majorUnit val="20"/>
      </c:valAx>
    </c:plotArea>
    <c:plotVisOnly val="1"/>
    <c:dispBlanksAs val="gap"/>
    <c:showDLblsOverMax val="0"/>
  </c:chart>
  <c:spPr>
    <a:solidFill>
      <a:schemeClr val="bg1"/>
    </a:solidFill>
    <a:ln w="12700">
      <a:solidFill>
        <a:srgbClr val="BFBFBF"/>
      </a:solidFill>
      <a:prstDash val="solid"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855930930930927"/>
          <c:y val="4.3292874396135314E-2"/>
          <c:w val="0.3749061561561563"/>
          <c:h val="0.9003293606346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Munka1!$A$2:$A$7</c:f>
              <c:strCache>
                <c:ptCount val="6"/>
                <c:pt idx="0">
                  <c:v>Legyen érdekérvényesítő képessége a választókörzetére vonatkozóan</c:v>
                </c:pt>
                <c:pt idx="1">
                  <c:v>A választókörzetében legyen az állandó lakhelye</c:v>
                </c:pt>
                <c:pt idx="2">
                  <c:v>Jól ismerje a választókörzetének adottságait, jellemzőit</c:v>
                </c:pt>
                <c:pt idx="3">
                  <c:v>Rendszeresen tartson fogadóórát</c:v>
                </c:pt>
                <c:pt idx="4">
                  <c:v>A helyi újságban külön jelentesse meg a választókörzetére vonatkozó híreket</c:v>
                </c:pt>
                <c:pt idx="5">
                  <c:v>Tartson a választókörzet egészére vagy egy részére vonatkozó lakógyűléseket</c:v>
                </c:pt>
              </c:strCache>
            </c:strRef>
          </c:cat>
          <c:val>
            <c:numRef>
              <c:f>Munka1!$B$2:$B$7</c:f>
              <c:numCache>
                <c:formatCode>0.0</c:formatCode>
                <c:ptCount val="6"/>
                <c:pt idx="0">
                  <c:v>20.839703083135966</c:v>
                </c:pt>
                <c:pt idx="1">
                  <c:v>18.649758604275437</c:v>
                </c:pt>
                <c:pt idx="2">
                  <c:v>17.277047173529162</c:v>
                </c:pt>
                <c:pt idx="3">
                  <c:v>12.874320543023304</c:v>
                </c:pt>
                <c:pt idx="4">
                  <c:v>9.373070615439353</c:v>
                </c:pt>
                <c:pt idx="5">
                  <c:v>8.3691299504322725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52285800"/>
        <c:axId val="252286192"/>
      </c:barChart>
      <c:catAx>
        <c:axId val="252285800"/>
        <c:scaling>
          <c:orientation val="maxMin"/>
        </c:scaling>
        <c:delete val="0"/>
        <c:axPos val="l"/>
        <c:numFmt formatCode="@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900">
                <a:latin typeface="+mj-lt"/>
              </a:defRPr>
            </a:pPr>
            <a:endParaRPr lang="hu-HU"/>
          </a:p>
        </c:txPr>
        <c:crossAx val="252286192"/>
        <c:crosses val="autoZero"/>
        <c:auto val="1"/>
        <c:lblAlgn val="ctr"/>
        <c:lblOffset val="100"/>
        <c:noMultiLvlLbl val="0"/>
      </c:catAx>
      <c:valAx>
        <c:axId val="252286192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252285800"/>
        <c:crosses val="max"/>
        <c:crossBetween val="between"/>
        <c:majorUnit val="20"/>
      </c:valAx>
    </c:plotArea>
    <c:plotVisOnly val="1"/>
    <c:dispBlanksAs val="gap"/>
    <c:showDLblsOverMax val="0"/>
  </c:chart>
  <c:spPr>
    <a:solidFill>
      <a:schemeClr val="bg1"/>
    </a:solidFill>
    <a:ln w="12700">
      <a:solidFill>
        <a:srgbClr val="BFBFBF"/>
      </a:solidFill>
      <a:prstDash val="solid"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55149111474535"/>
          <c:y val="3.2853029410469921E-2"/>
          <c:w val="0.46779354768766546"/>
          <c:h val="0.90827964788776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BFBFBF"/>
              </a:solidFill>
              <a:effectLst/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Munka1!$A$2:$A$9</c:f>
              <c:strCache>
                <c:ptCount val="8"/>
                <c:pt idx="0">
                  <c:v>A helyi újságban külön jelentesse meg a választókörzetére vonatkozó híreket</c:v>
                </c:pt>
                <c:pt idx="1">
                  <c:v>A választókörzetében legyen az állandó lakhelye</c:v>
                </c:pt>
                <c:pt idx="2">
                  <c:v>Tartson a választókörzet egészére vagy egy részére vonatkozó lakógyűléseket</c:v>
                </c:pt>
                <c:pt idx="3">
                  <c:v>Rendszeresen tartson fogadóórát</c:v>
                </c:pt>
                <c:pt idx="4">
                  <c:v>Legyen érdekérvényesítő képessége a választókörzetére vonatkozóan</c:v>
                </c:pt>
                <c:pt idx="5">
                  <c:v>Jól ismerje a választókörzetének adottságait, jellemzőit</c:v>
                </c:pt>
                <c:pt idx="6">
                  <c:v>Egyéb</c:v>
                </c:pt>
                <c:pt idx="7">
                  <c:v>NT/NV</c:v>
                </c:pt>
              </c:strCache>
            </c:strRef>
          </c:cat>
          <c:val>
            <c:numRef>
              <c:f>Munka1!$B$2:$B$9</c:f>
              <c:numCache>
                <c:formatCode>0.0</c:formatCode>
                <c:ptCount val="8"/>
                <c:pt idx="0">
                  <c:v>15.790272945746548</c:v>
                </c:pt>
                <c:pt idx="1">
                  <c:v>13.013971394305761</c:v>
                </c:pt>
                <c:pt idx="2">
                  <c:v>8.0919122061433022</c:v>
                </c:pt>
                <c:pt idx="3">
                  <c:v>6.740427019370081</c:v>
                </c:pt>
                <c:pt idx="4">
                  <c:v>1.2119386618891494</c:v>
                </c:pt>
                <c:pt idx="5">
                  <c:v>0.70480861073062495</c:v>
                </c:pt>
                <c:pt idx="6">
                  <c:v>0.57396921206208462</c:v>
                </c:pt>
                <c:pt idx="7">
                  <c:v>53.872699949752707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52286976"/>
        <c:axId val="252287368"/>
      </c:barChart>
      <c:catAx>
        <c:axId val="252286976"/>
        <c:scaling>
          <c:orientation val="maxMin"/>
        </c:scaling>
        <c:delete val="0"/>
        <c:axPos val="l"/>
        <c:numFmt formatCode="@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900">
                <a:latin typeface="+mj-lt"/>
              </a:defRPr>
            </a:pPr>
            <a:endParaRPr lang="hu-HU"/>
          </a:p>
        </c:txPr>
        <c:crossAx val="252287368"/>
        <c:crosses val="autoZero"/>
        <c:auto val="1"/>
        <c:lblAlgn val="ctr"/>
        <c:lblOffset val="100"/>
        <c:noMultiLvlLbl val="0"/>
      </c:catAx>
      <c:valAx>
        <c:axId val="252287368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252286976"/>
        <c:crosses val="max"/>
        <c:crossBetween val="between"/>
        <c:majorUnit val="20"/>
      </c:valAx>
    </c:plotArea>
    <c:plotVisOnly val="1"/>
    <c:dispBlanksAs val="gap"/>
    <c:showDLblsOverMax val="0"/>
  </c:chart>
  <c:spPr>
    <a:solidFill>
      <a:schemeClr val="bg1"/>
    </a:solidFill>
    <a:ln w="12700">
      <a:solidFill>
        <a:srgbClr val="BFBFBF"/>
      </a:solidFill>
      <a:prstDash val="solid"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557744767531894"/>
          <c:y val="0.13315389099334668"/>
          <c:w val="0.45932814752165113"/>
          <c:h val="0.70459843837654124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bubble3D val="0"/>
            <c:spPr>
              <a:solidFill>
                <a:srgbClr val="91C000"/>
              </a:solidFill>
              <a:effectLst/>
            </c:spPr>
          </c:dPt>
          <c:dPt>
            <c:idx val="1"/>
            <c:bubble3D val="0"/>
            <c:spPr>
              <a:solidFill>
                <a:srgbClr val="0088CE"/>
              </a:solidFill>
              <a:effectLst/>
            </c:spPr>
          </c:dPt>
          <c:dPt>
            <c:idx val="2"/>
            <c:bubble3D val="0"/>
            <c:spPr>
              <a:solidFill>
                <a:srgbClr val="D53C09"/>
              </a:solidFill>
              <a:effectLst/>
            </c:spPr>
          </c:dPt>
          <c:dPt>
            <c:idx val="3"/>
            <c:bubble3D val="0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Munka1!$A$2:$A$5</c:f>
              <c:strCache>
                <c:ptCount val="4"/>
                <c:pt idx="0">
                  <c:v>Szűcs Lajos</c:v>
                </c:pt>
                <c:pt idx="1">
                  <c:v>Más nevet mond</c:v>
                </c:pt>
                <c:pt idx="2">
                  <c:v>Nem tudja</c:v>
                </c:pt>
                <c:pt idx="3">
                  <c:v>Nem válaszol</c:v>
                </c:pt>
              </c:strCache>
            </c:strRef>
          </c:cat>
          <c:val>
            <c:numRef>
              <c:f>Munka1!$B$2:$B$5</c:f>
              <c:numCache>
                <c:formatCode>0.0</c:formatCode>
                <c:ptCount val="4"/>
                <c:pt idx="0">
                  <c:v>33.411185240429873</c:v>
                </c:pt>
                <c:pt idx="1">
                  <c:v>3.1955770485591386</c:v>
                </c:pt>
                <c:pt idx="2">
                  <c:v>63.010591884634394</c:v>
                </c:pt>
                <c:pt idx="3">
                  <c:v>0.38264582637690508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688839386755993"/>
          <c:y val="3.7136496685815895E-2"/>
          <c:w val="0.66789974626848037"/>
          <c:h val="0.698177873837735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Szlahó Csaba</c:v>
                </c:pt>
              </c:strCache>
            </c:strRef>
          </c:tx>
          <c:spPr>
            <a:solidFill>
              <a:srgbClr val="91C0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Munka1!$A$2:$A$3</c:f>
              <c:strCache>
                <c:ptCount val="2"/>
                <c:pt idx="0">
                  <c:v>1. adatfelvétel - 2013/14. december/január</c:v>
                </c:pt>
                <c:pt idx="1">
                  <c:v>2. adatfelvétel - 2014. július</c:v>
                </c:pt>
              </c:strCache>
            </c:strRef>
          </c:cat>
          <c:val>
            <c:numRef>
              <c:f>Munka1!$B$2:$B$3</c:f>
              <c:numCache>
                <c:formatCode>0.0</c:formatCode>
                <c:ptCount val="2"/>
                <c:pt idx="0">
                  <c:v>87.734707905429758</c:v>
                </c:pt>
                <c:pt idx="1">
                  <c:v>87.126926322704549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Más nevet mond</c:v>
                </c:pt>
              </c:strCache>
            </c:strRef>
          </c:tx>
          <c:spPr>
            <a:solidFill>
              <a:srgbClr val="FBA52D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Munka1!$A$2:$A$3</c:f>
              <c:strCache>
                <c:ptCount val="2"/>
                <c:pt idx="0">
                  <c:v>1. adatfelvétel - 2013/14. december/január</c:v>
                </c:pt>
                <c:pt idx="1">
                  <c:v>2. adatfelvétel - 2014. július</c:v>
                </c:pt>
              </c:strCache>
            </c:strRef>
          </c:cat>
          <c:val>
            <c:numRef>
              <c:f>Munka1!$C$2:$C$3</c:f>
              <c:numCache>
                <c:formatCode>0.0</c:formatCode>
                <c:ptCount val="2"/>
                <c:pt idx="0">
                  <c:v>0.34800285800846731</c:v>
                </c:pt>
                <c:pt idx="1">
                  <c:v>0.10169263518825154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Nem tudja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Munka1!$A$2:$A$3</c:f>
              <c:strCache>
                <c:ptCount val="2"/>
                <c:pt idx="0">
                  <c:v>1. adatfelvétel - 2013/14. december/január</c:v>
                </c:pt>
                <c:pt idx="1">
                  <c:v>2. adatfelvétel - 2014. július</c:v>
                </c:pt>
              </c:strCache>
            </c:strRef>
          </c:cat>
          <c:val>
            <c:numRef>
              <c:f>Munka1!$D$2:$D$3</c:f>
              <c:numCache>
                <c:formatCode>0.0</c:formatCode>
                <c:ptCount val="2"/>
                <c:pt idx="0">
                  <c:v>8.6710605778214607</c:v>
                </c:pt>
                <c:pt idx="1">
                  <c:v>12.376893604167003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Nem válaszol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Munka1!$A$2:$A$3</c:f>
              <c:strCache>
                <c:ptCount val="2"/>
                <c:pt idx="0">
                  <c:v>1. adatfelvétel - 2013/14. december/január</c:v>
                </c:pt>
                <c:pt idx="1">
                  <c:v>2. adatfelvétel - 2014. július</c:v>
                </c:pt>
              </c:strCache>
            </c:strRef>
          </c:cat>
          <c:val>
            <c:numRef>
              <c:f>Munka1!$E$2:$E$3</c:f>
              <c:numCache>
                <c:formatCode>0.0</c:formatCode>
                <c:ptCount val="2"/>
                <c:pt idx="0">
                  <c:v>3.2462648194129198</c:v>
                </c:pt>
                <c:pt idx="1">
                  <c:v>0.39448743794024432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98450048"/>
        <c:axId val="298450440"/>
      </c:barChart>
      <c:catAx>
        <c:axId val="2984500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900">
                <a:latin typeface="+mn-lt"/>
              </a:defRPr>
            </a:pPr>
            <a:endParaRPr lang="hu-HU"/>
          </a:p>
        </c:txPr>
        <c:crossAx val="298450440"/>
        <c:crosses val="autoZero"/>
        <c:auto val="1"/>
        <c:lblAlgn val="ctr"/>
        <c:lblOffset val="100"/>
        <c:noMultiLvlLbl val="0"/>
      </c:catAx>
      <c:valAx>
        <c:axId val="298450440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298450048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3.3655282499672402E-2"/>
          <c:y val="0.86822751104246898"/>
          <c:w val="0.9102395559102765"/>
          <c:h val="0.13177248895753099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273279569252036"/>
          <c:y val="5.1778555243990325E-2"/>
          <c:w val="0.49724826378548437"/>
          <c:h val="0.800231973995271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Munka1!$B$2:$B$18</c:f>
              <c:numCache>
                <c:formatCode>General</c:formatCode>
                <c:ptCount val="17"/>
                <c:pt idx="0">
                  <c:v>60.074571977799998</c:v>
                </c:pt>
                <c:pt idx="2">
                  <c:v>58.361482027299942</c:v>
                </c:pt>
                <c:pt idx="3">
                  <c:v>56.0869482891</c:v>
                </c:pt>
                <c:pt idx="4">
                  <c:v>60.919428381199999</c:v>
                </c:pt>
                <c:pt idx="5">
                  <c:v>64.330309968600005</c:v>
                </c:pt>
                <c:pt idx="7" formatCode="0.0">
                  <c:v>58.237289221212983</c:v>
                </c:pt>
                <c:pt idx="8" formatCode="0.0">
                  <c:v>61.39372184496191</c:v>
                </c:pt>
                <c:pt idx="10" formatCode="0.0">
                  <c:v>62.955871400949135</c:v>
                </c:pt>
                <c:pt idx="11" formatCode="0.0">
                  <c:v>63.71015114253477</c:v>
                </c:pt>
                <c:pt idx="12" formatCode="0.0">
                  <c:v>53.492167002258967</c:v>
                </c:pt>
                <c:pt idx="14" formatCode="0.0">
                  <c:v>59.76057534415667</c:v>
                </c:pt>
                <c:pt idx="15" formatCode="0.0">
                  <c:v>69.147694994022388</c:v>
                </c:pt>
                <c:pt idx="16" formatCode="0.0">
                  <c:v>58.387506183233626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Munka1!$C$2:$C$18</c:f>
              <c:numCache>
                <c:formatCode>General</c:formatCode>
                <c:ptCount val="17"/>
                <c:pt idx="0">
                  <c:v>21.089532378399934</c:v>
                </c:pt>
                <c:pt idx="2">
                  <c:v>25.6680250633</c:v>
                </c:pt>
                <c:pt idx="3">
                  <c:v>19.299541148399989</c:v>
                </c:pt>
                <c:pt idx="4">
                  <c:v>21.143568780700001</c:v>
                </c:pt>
                <c:pt idx="5">
                  <c:v>13.221735282099999</c:v>
                </c:pt>
                <c:pt idx="7" formatCode="0.0">
                  <c:v>26.249245600668626</c:v>
                </c:pt>
                <c:pt idx="8" formatCode="0.0">
                  <c:v>15.798698562256618</c:v>
                </c:pt>
                <c:pt idx="10" formatCode="0.0">
                  <c:v>18.11802589623683</c:v>
                </c:pt>
                <c:pt idx="11" formatCode="0.0">
                  <c:v>19.681264913499572</c:v>
                </c:pt>
                <c:pt idx="12" formatCode="0.0">
                  <c:v>25.561724326181899</c:v>
                </c:pt>
                <c:pt idx="14" formatCode="0.0">
                  <c:v>18.142332069781048</c:v>
                </c:pt>
                <c:pt idx="15" formatCode="0.0">
                  <c:v>16.157212121236604</c:v>
                </c:pt>
                <c:pt idx="16" formatCode="0.0">
                  <c:v>22.663017877936429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Munka1!$D$2:$D$18</c:f>
              <c:numCache>
                <c:formatCode>General</c:formatCode>
                <c:ptCount val="17"/>
                <c:pt idx="0">
                  <c:v>2.2486442842000001</c:v>
                </c:pt>
                <c:pt idx="2">
                  <c:v>1.1133262204999979</c:v>
                </c:pt>
                <c:pt idx="3">
                  <c:v>1.9323525141000037</c:v>
                </c:pt>
                <c:pt idx="4">
                  <c:v>3.9848305093</c:v>
                </c:pt>
                <c:pt idx="5">
                  <c:v>1.7133734556999971</c:v>
                </c:pt>
                <c:pt idx="7" formatCode="0.0">
                  <c:v>1.4067959053918444</c:v>
                </c:pt>
                <c:pt idx="8" formatCode="0.0">
                  <c:v>2.9887673405558042</c:v>
                </c:pt>
                <c:pt idx="10" formatCode="0.0">
                  <c:v>1.8095117686448274</c:v>
                </c:pt>
                <c:pt idx="11" formatCode="0.0">
                  <c:v>2.2027403074603615</c:v>
                </c:pt>
                <c:pt idx="12" formatCode="0.0">
                  <c:v>2.8513747426844596</c:v>
                </c:pt>
                <c:pt idx="14" formatCode="0.0">
                  <c:v>1.2671556383034972</c:v>
                </c:pt>
                <c:pt idx="15" formatCode="0.0">
                  <c:v>1.0985953980498981</c:v>
                </c:pt>
                <c:pt idx="16" formatCode="0.0">
                  <c:v>2.6774825511661482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Munka1!$E$2:$E$18</c:f>
              <c:numCache>
                <c:formatCode>General</c:formatCode>
                <c:ptCount val="17"/>
                <c:pt idx="0">
                  <c:v>16.587251359400028</c:v>
                </c:pt>
                <c:pt idx="2">
                  <c:v>14.857166688700014</c:v>
                </c:pt>
                <c:pt idx="3">
                  <c:v>22.681158048200036</c:v>
                </c:pt>
                <c:pt idx="4">
                  <c:v>13.952172328500014</c:v>
                </c:pt>
                <c:pt idx="5">
                  <c:v>20.7345812933</c:v>
                </c:pt>
                <c:pt idx="7" formatCode="0.0">
                  <c:v>14.106669272700014</c:v>
                </c:pt>
                <c:pt idx="8" formatCode="0.0">
                  <c:v>19.818812252200001</c:v>
                </c:pt>
                <c:pt idx="10" formatCode="0.0">
                  <c:v>17.1165909341</c:v>
                </c:pt>
                <c:pt idx="11" formatCode="0.0">
                  <c:v>14.405843636000016</c:v>
                </c:pt>
                <c:pt idx="12" formatCode="0.0">
                  <c:v>18.094733928</c:v>
                </c:pt>
                <c:pt idx="14" formatCode="0.0">
                  <c:v>20.829936947</c:v>
                </c:pt>
                <c:pt idx="15" formatCode="0.0">
                  <c:v>13.596497486000002</c:v>
                </c:pt>
                <c:pt idx="16" formatCode="0.0">
                  <c:v>16.271993387599988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Munka1!$F$2:$F$18</c:f>
              <c:numCache>
                <c:formatCode>General</c:formatCode>
                <c:ptCount val="17"/>
                <c:pt idx="0" formatCode="0.00">
                  <c:v>3.9687000000000001</c:v>
                </c:pt>
                <c:pt idx="2" formatCode="0.00">
                  <c:v>3.9124999999999961</c:v>
                </c:pt>
                <c:pt idx="3" formatCode="0.00">
                  <c:v>3.9055999999999997</c:v>
                </c:pt>
                <c:pt idx="4" formatCode="0.00">
                  <c:v>3.8996999999999966</c:v>
                </c:pt>
                <c:pt idx="5" formatCode="0.00">
                  <c:v>4.2623999999999995</c:v>
                </c:pt>
                <c:pt idx="7" formatCode="0.00">
                  <c:v>3.8964419228636227</c:v>
                </c:pt>
                <c:pt idx="8" formatCode="0.00">
                  <c:v>4.0383117368508499</c:v>
                </c:pt>
                <c:pt idx="10" formatCode="0.00">
                  <c:v>4.0905434609812996</c:v>
                </c:pt>
                <c:pt idx="11" formatCode="0.00">
                  <c:v>3.9934374014850298</c:v>
                </c:pt>
                <c:pt idx="12" formatCode="0.00">
                  <c:v>3.8182974225896866</c:v>
                </c:pt>
                <c:pt idx="14" formatCode="0.00">
                  <c:v>3.9556260186483598</c:v>
                </c:pt>
                <c:pt idx="15" formatCode="0.00">
                  <c:v>4.0877204344395901</c:v>
                </c:pt>
                <c:pt idx="16" formatCode="0.00">
                  <c:v>3.9476093685491298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99625760"/>
        <c:axId val="299626152"/>
      </c:barChart>
      <c:catAx>
        <c:axId val="2996257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900">
                <a:latin typeface="+mn-lt"/>
              </a:defRPr>
            </a:pPr>
            <a:endParaRPr lang="hu-HU"/>
          </a:p>
        </c:txPr>
        <c:crossAx val="299626152"/>
        <c:crosses val="autoZero"/>
        <c:auto val="1"/>
        <c:lblAlgn val="ctr"/>
        <c:lblOffset val="100"/>
        <c:noMultiLvlLbl val="0"/>
      </c:catAx>
      <c:valAx>
        <c:axId val="299626152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299625760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91403368794326156"/>
          <c:w val="0.89208513888004959"/>
          <c:h val="8.5966312056737743E-2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391282594970759"/>
          <c:y val="5.1778555243990325E-2"/>
          <c:w val="0.46396535909561987"/>
          <c:h val="0.800231973995271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Munka1!$B$2:$B$18</c:f>
              <c:numCache>
                <c:formatCode>General</c:formatCode>
                <c:ptCount val="17"/>
                <c:pt idx="0" formatCode="#,##0.0">
                  <c:v>57.867794018870129</c:v>
                </c:pt>
                <c:pt idx="2" formatCode="#,##0.0">
                  <c:v>55.894086569654888</c:v>
                </c:pt>
                <c:pt idx="3" formatCode="#,##0.0">
                  <c:v>62.028937327326211</c:v>
                </c:pt>
                <c:pt idx="4" formatCode="#,##0.0">
                  <c:v>58.924485345489103</c:v>
                </c:pt>
                <c:pt idx="5" formatCode="#,##0.0">
                  <c:v>57.493585785419526</c:v>
                </c:pt>
                <c:pt idx="7" formatCode="#,##0.0">
                  <c:v>54.182428112744155</c:v>
                </c:pt>
                <c:pt idx="8" formatCode="#,##0.0">
                  <c:v>62.177822057024194</c:v>
                </c:pt>
                <c:pt idx="10" formatCode="#,##0.0">
                  <c:v>59.936745348777542</c:v>
                </c:pt>
                <c:pt idx="11" formatCode="#,##0.0">
                  <c:v>58.390454355358401</c:v>
                </c:pt>
                <c:pt idx="12" formatCode="#,##0.0">
                  <c:v>55.959186122382505</c:v>
                </c:pt>
                <c:pt idx="14" formatCode="#,##0.0">
                  <c:v>48.816860871562689</c:v>
                </c:pt>
                <c:pt idx="15" formatCode="#,##0.0">
                  <c:v>48.141941058072774</c:v>
                </c:pt>
                <c:pt idx="16" formatCode="#,##0.0">
                  <c:v>60.778840192517464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Munka1!$C$2:$C$18</c:f>
              <c:numCache>
                <c:formatCode>General</c:formatCode>
                <c:ptCount val="17"/>
                <c:pt idx="0" formatCode="#,##0.0">
                  <c:v>17.82885211915179</c:v>
                </c:pt>
                <c:pt idx="2" formatCode="#,##0.0">
                  <c:v>17.913905155924741</c:v>
                </c:pt>
                <c:pt idx="3" formatCode="#,##0.0">
                  <c:v>16.966204281330516</c:v>
                </c:pt>
                <c:pt idx="4" formatCode="#,##0.0">
                  <c:v>18.629760959901454</c:v>
                </c:pt>
                <c:pt idx="5" formatCode="#,##0.0">
                  <c:v>18.462663247446883</c:v>
                </c:pt>
                <c:pt idx="7" formatCode="#,##0.0">
                  <c:v>19.746846804680089</c:v>
                </c:pt>
                <c:pt idx="8" formatCode="#,##0.0">
                  <c:v>16.508539911192052</c:v>
                </c:pt>
                <c:pt idx="10" formatCode="#,##0.0">
                  <c:v>18.295236914157609</c:v>
                </c:pt>
                <c:pt idx="11" formatCode="#,##0.0">
                  <c:v>16.563434929612455</c:v>
                </c:pt>
                <c:pt idx="12" formatCode="#,##0.0">
                  <c:v>18.892152158101688</c:v>
                </c:pt>
                <c:pt idx="14" formatCode="#,##0.0">
                  <c:v>17.484285269903729</c:v>
                </c:pt>
                <c:pt idx="15" formatCode="#,##0.0">
                  <c:v>17.138326836615914</c:v>
                </c:pt>
                <c:pt idx="16" formatCode="#,##0.0">
                  <c:v>18.055649354335642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Munka1!$D$2:$D$18</c:f>
              <c:numCache>
                <c:formatCode>General</c:formatCode>
                <c:ptCount val="17"/>
                <c:pt idx="0" formatCode="#,##0.0">
                  <c:v>3.2251211410320524</c:v>
                </c:pt>
                <c:pt idx="2" formatCode="#,##0.0">
                  <c:v>4.1953542328464</c:v>
                </c:pt>
                <c:pt idx="3" formatCode="#,##0.0">
                  <c:v>1.2946835267694221</c:v>
                </c:pt>
                <c:pt idx="4" formatCode="#,##0.0">
                  <c:v>3.0985155626723757</c:v>
                </c:pt>
                <c:pt idx="5" formatCode="#,##0.0">
                  <c:v>5.348084749781596</c:v>
                </c:pt>
                <c:pt idx="7" formatCode="#,##0.0">
                  <c:v>5.1857882709690486</c:v>
                </c:pt>
                <c:pt idx="8" formatCode="#,##0.0">
                  <c:v>1.8436312291037749</c:v>
                </c:pt>
                <c:pt idx="10" formatCode="#,##0.0">
                  <c:v>2.1083082174122407</c:v>
                </c:pt>
                <c:pt idx="11" formatCode="#,##0.0">
                  <c:v>3.3001011930270421</c:v>
                </c:pt>
                <c:pt idx="12" formatCode="#,##0.0">
                  <c:v>4.4568538805596924</c:v>
                </c:pt>
                <c:pt idx="14" formatCode="#,##0.0">
                  <c:v>6.7765439915579444</c:v>
                </c:pt>
                <c:pt idx="15" formatCode="#,##0.0">
                  <c:v>5.5405745704629918</c:v>
                </c:pt>
                <c:pt idx="16" formatCode="#,##0.0">
                  <c:v>2.3227109011757197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Munka1!$E$2:$E$18</c:f>
              <c:numCache>
                <c:formatCode>General</c:formatCode>
                <c:ptCount val="17"/>
                <c:pt idx="0" formatCode="#,##0.0">
                  <c:v>21.078232720899987</c:v>
                </c:pt>
                <c:pt idx="2" formatCode="#,##0.0">
                  <c:v>21.996654041499987</c:v>
                </c:pt>
                <c:pt idx="3" formatCode="#,##0.0">
                  <c:v>19.710174864500001</c:v>
                </c:pt>
                <c:pt idx="4" formatCode="#,##0.0">
                  <c:v>19.347238131899999</c:v>
                </c:pt>
                <c:pt idx="5" formatCode="#,##0.0">
                  <c:v>18.695666216999989</c:v>
                </c:pt>
                <c:pt idx="7" formatCode="#,##0.0">
                  <c:v>20.884936811599989</c:v>
                </c:pt>
                <c:pt idx="8" formatCode="#,##0.0">
                  <c:v>19.470006802599968</c:v>
                </c:pt>
                <c:pt idx="10" formatCode="#,##0.0">
                  <c:v>19.6597095196</c:v>
                </c:pt>
                <c:pt idx="11" formatCode="#,##0.0">
                  <c:v>21.746009521999969</c:v>
                </c:pt>
                <c:pt idx="12" formatCode="#,##0.0">
                  <c:v>20.691807837999999</c:v>
                </c:pt>
                <c:pt idx="14" formatCode="#,##0.0">
                  <c:v>26.922309866899969</c:v>
                </c:pt>
                <c:pt idx="15" formatCode="#,##0.0">
                  <c:v>29.179157534800005</c:v>
                </c:pt>
                <c:pt idx="16" formatCode="#,##0.0">
                  <c:v>18.842799551899969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Munka1!$F$2:$F$18</c:f>
              <c:numCache>
                <c:formatCode>General</c:formatCode>
                <c:ptCount val="17"/>
                <c:pt idx="0" formatCode="0.00">
                  <c:v>3.954478671829706</c:v>
                </c:pt>
                <c:pt idx="2" formatCode="0.00">
                  <c:v>3.9273045983639836</c:v>
                </c:pt>
                <c:pt idx="3" formatCode="0.00">
                  <c:v>4.0163653192783801</c:v>
                </c:pt>
                <c:pt idx="4" formatCode="0.00">
                  <c:v>3.931667429929194</c:v>
                </c:pt>
                <c:pt idx="5" formatCode="0.00">
                  <c:v>3.938042489386743</c:v>
                </c:pt>
                <c:pt idx="7" formatCode="0.00">
                  <c:v>3.8493070849985198</c:v>
                </c:pt>
                <c:pt idx="8" formatCode="0.00">
                  <c:v>4.0380812675327356</c:v>
                </c:pt>
                <c:pt idx="10" formatCode="0.00">
                  <c:v>4.0509567573902032</c:v>
                </c:pt>
                <c:pt idx="11" formatCode="0.00">
                  <c:v>3.97487908801638</c:v>
                </c:pt>
                <c:pt idx="12" formatCode="0.00">
                  <c:v>3.8275152357776299</c:v>
                </c:pt>
                <c:pt idx="14" formatCode="0.00">
                  <c:v>3.7525567434543401</c:v>
                </c:pt>
                <c:pt idx="15" formatCode="0.00">
                  <c:v>3.7745895687340347</c:v>
                </c:pt>
                <c:pt idx="16" formatCode="0.00">
                  <c:v>4.0060992744883714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99627328"/>
        <c:axId val="299627720"/>
      </c:barChart>
      <c:catAx>
        <c:axId val="2996273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900">
                <a:latin typeface="+mn-lt"/>
              </a:defRPr>
            </a:pPr>
            <a:endParaRPr lang="hu-HU"/>
          </a:p>
        </c:txPr>
        <c:crossAx val="299627720"/>
        <c:crosses val="autoZero"/>
        <c:auto val="1"/>
        <c:lblAlgn val="ctr"/>
        <c:lblOffset val="100"/>
        <c:noMultiLvlLbl val="0"/>
      </c:catAx>
      <c:valAx>
        <c:axId val="299627720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299627328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9526891252955165"/>
          <c:w val="0.89208513888004959"/>
          <c:h val="0.10473108747044936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431157407407545"/>
          <c:y val="0.10066423611111169"/>
          <c:w val="0.49758055555555736"/>
          <c:h val="0.74637083333333776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bubble3D val="0"/>
            <c:spPr>
              <a:solidFill>
                <a:srgbClr val="0094C6"/>
              </a:solidFill>
              <a:effectLst/>
            </c:spPr>
          </c:dPt>
          <c:dPt>
            <c:idx val="1"/>
            <c:bubble3D val="0"/>
            <c:spPr>
              <a:solidFill>
                <a:srgbClr val="91C000"/>
              </a:solidFill>
              <a:effectLst/>
            </c:spPr>
          </c:dPt>
          <c:dPt>
            <c:idx val="2"/>
            <c:bubble3D val="0"/>
            <c:spPr>
              <a:solidFill>
                <a:srgbClr val="D53C09"/>
              </a:solidFill>
              <a:effectLst/>
            </c:spPr>
          </c:dPt>
          <c:dPt>
            <c:idx val="3"/>
            <c:bubble3D val="0"/>
            <c:spPr>
              <a:solidFill>
                <a:srgbClr val="FBA52D"/>
              </a:solidFill>
              <a:effectLst/>
            </c:spPr>
          </c:dPt>
          <c:dPt>
            <c:idx val="4"/>
            <c:bubble3D val="0"/>
            <c:spPr>
              <a:solidFill>
                <a:srgbClr val="DB0F86"/>
              </a:solidFill>
              <a:effectLst/>
            </c:spPr>
          </c:dPt>
          <c:dPt>
            <c:idx val="5"/>
            <c:bubble3D val="0"/>
            <c:spPr>
              <a:solidFill>
                <a:srgbClr val="F7D112"/>
              </a:solidFill>
              <a:effectLst/>
            </c:spPr>
          </c:dPt>
          <c:dPt>
            <c:idx val="6"/>
            <c:bubble3D val="0"/>
            <c:spPr>
              <a:solidFill>
                <a:srgbClr val="872590"/>
              </a:solidFill>
              <a:effectLst/>
            </c:spPr>
          </c:dPt>
          <c:dPt>
            <c:idx val="7"/>
            <c:bubble3D val="0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0"/>
              <c:layout>
                <c:manualLayout>
                  <c:x val="5.7488653555219434E-2"/>
                  <c:y val="4.40972222222224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514372163388824E-3"/>
                  <c:y val="2.5263741715915032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437216338880494E-2"/>
                  <c:y val="-4.40972222222224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128593040847203E-2"/>
                  <c:y val="6.61458333333333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20574886535562E-2"/>
                  <c:y val="0.132291666666666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411497730711274E-2"/>
                  <c:y val="3.85850694444444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Munka1!$A$2:$A$9</c:f>
              <c:strCache>
                <c:ptCount val="7"/>
                <c:pt idx="0">
                  <c:v>18-24 éves</c:v>
                </c:pt>
                <c:pt idx="1">
                  <c:v>25-34 éves</c:v>
                </c:pt>
                <c:pt idx="2">
                  <c:v>35-44 éves</c:v>
                </c:pt>
                <c:pt idx="3">
                  <c:v>45-54 éves</c:v>
                </c:pt>
                <c:pt idx="4">
                  <c:v>55-64 éves</c:v>
                </c:pt>
                <c:pt idx="5">
                  <c:v>65-74 éves</c:v>
                </c:pt>
                <c:pt idx="6">
                  <c:v>75 év fölötti</c:v>
                </c:pt>
              </c:strCache>
            </c:strRef>
          </c:cat>
          <c:val>
            <c:numRef>
              <c:f>Munka1!$B$2:$B$9</c:f>
              <c:numCache>
                <c:formatCode>0.0</c:formatCode>
                <c:ptCount val="8"/>
                <c:pt idx="0">
                  <c:v>9.7727919943390749</c:v>
                </c:pt>
                <c:pt idx="1">
                  <c:v>17.804759961579972</c:v>
                </c:pt>
                <c:pt idx="2">
                  <c:v>22.349160474697474</c:v>
                </c:pt>
                <c:pt idx="3">
                  <c:v>14.298791645680943</c:v>
                </c:pt>
                <c:pt idx="4">
                  <c:v>16.60152054151467</c:v>
                </c:pt>
                <c:pt idx="5">
                  <c:v>11.825060347840211</c:v>
                </c:pt>
                <c:pt idx="6">
                  <c:v>7.347915034347877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657545832489572"/>
          <c:y val="0.13725314087647938"/>
          <c:w val="0.61525128950409236"/>
          <c:h val="0.70202474411502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Munka1!$A$2:$A$8</c:f>
              <c:strCache>
                <c:ptCount val="7"/>
                <c:pt idx="0">
                  <c:v>Alattyányi István</c:v>
                </c:pt>
                <c:pt idx="1">
                  <c:v>Czibolya Zoltán</c:v>
                </c:pt>
                <c:pt idx="2">
                  <c:v>DR. Fekete Károly</c:v>
                </c:pt>
                <c:pt idx="3">
                  <c:v>DR. Lugosi Mária</c:v>
                </c:pt>
                <c:pt idx="4">
                  <c:v>Saska Istvánné</c:v>
                </c:pt>
                <c:pt idx="5">
                  <c:v>Szlahó Csaba</c:v>
                </c:pt>
                <c:pt idx="6">
                  <c:v>Tábori Ferenc</c:v>
                </c:pt>
              </c:strCache>
            </c:strRef>
          </c:cat>
          <c:val>
            <c:numRef>
              <c:f>Munka1!$B$2:$B$8</c:f>
              <c:numCache>
                <c:formatCode>#,##0.0</c:formatCode>
                <c:ptCount val="7"/>
                <c:pt idx="0">
                  <c:v>68.411709605758986</c:v>
                </c:pt>
                <c:pt idx="1">
                  <c:v>66.180885068314879</c:v>
                </c:pt>
                <c:pt idx="2">
                  <c:v>37.905142203492197</c:v>
                </c:pt>
                <c:pt idx="3">
                  <c:v>73.53508380999655</c:v>
                </c:pt>
                <c:pt idx="4">
                  <c:v>68.596208929949995</c:v>
                </c:pt>
                <c:pt idx="5">
                  <c:v>87.371934724750787</c:v>
                </c:pt>
                <c:pt idx="6">
                  <c:v>74.851724942443099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Munka1!$A$2:$A$8</c:f>
              <c:strCache>
                <c:ptCount val="7"/>
                <c:pt idx="0">
                  <c:v>Alattyányi István</c:v>
                </c:pt>
                <c:pt idx="1">
                  <c:v>Czibolya Zoltán</c:v>
                </c:pt>
                <c:pt idx="2">
                  <c:v>DR. Fekete Károly</c:v>
                </c:pt>
                <c:pt idx="3">
                  <c:v>DR. Lugosi Mária</c:v>
                </c:pt>
                <c:pt idx="4">
                  <c:v>Saska Istvánné</c:v>
                </c:pt>
                <c:pt idx="5">
                  <c:v>Szlahó Csaba</c:v>
                </c:pt>
                <c:pt idx="6">
                  <c:v>Tábori Ferenc</c:v>
                </c:pt>
              </c:strCache>
            </c:strRef>
          </c:cat>
          <c:val>
            <c:numRef>
              <c:f>Munka1!$C$2:$C$8</c:f>
              <c:numCache>
                <c:formatCode>#,##0.0</c:formatCode>
                <c:ptCount val="7"/>
                <c:pt idx="0">
                  <c:v>8.5651385502305235</c:v>
                </c:pt>
                <c:pt idx="1">
                  <c:v>15.492510837167595</c:v>
                </c:pt>
                <c:pt idx="2">
                  <c:v>19.000853300954191</c:v>
                </c:pt>
                <c:pt idx="3">
                  <c:v>4.3213411825888794</c:v>
                </c:pt>
                <c:pt idx="4">
                  <c:v>15.378913671877312</c:v>
                </c:pt>
                <c:pt idx="5">
                  <c:v>9.4421811410051539</c:v>
                </c:pt>
                <c:pt idx="6">
                  <c:v>6.4586849400655417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Munka1!$A$2:$A$8</c:f>
              <c:strCache>
                <c:ptCount val="7"/>
                <c:pt idx="0">
                  <c:v>Alattyányi István</c:v>
                </c:pt>
                <c:pt idx="1">
                  <c:v>Czibolya Zoltán</c:v>
                </c:pt>
                <c:pt idx="2">
                  <c:v>DR. Fekete Károly</c:v>
                </c:pt>
                <c:pt idx="3">
                  <c:v>DR. Lugosi Mária</c:v>
                </c:pt>
                <c:pt idx="4">
                  <c:v>Saska Istvánné</c:v>
                </c:pt>
                <c:pt idx="5">
                  <c:v>Szlahó Csaba</c:v>
                </c:pt>
                <c:pt idx="6">
                  <c:v>Tábori Ferenc</c:v>
                </c:pt>
              </c:strCache>
            </c:strRef>
          </c:cat>
          <c:val>
            <c:numRef>
              <c:f>Munka1!$D$2:$D$8</c:f>
              <c:numCache>
                <c:formatCode>#,##0.0</c:formatCode>
                <c:ptCount val="7"/>
                <c:pt idx="0">
                  <c:v>5.9785664132554324</c:v>
                </c:pt>
                <c:pt idx="1">
                  <c:v>5.6184342913690539</c:v>
                </c:pt>
                <c:pt idx="2">
                  <c:v>16.001877601678437</c:v>
                </c:pt>
                <c:pt idx="3">
                  <c:v>9.0992915954810467</c:v>
                </c:pt>
                <c:pt idx="4">
                  <c:v>4.1131266823683017</c:v>
                </c:pt>
                <c:pt idx="5">
                  <c:v>0</c:v>
                </c:pt>
                <c:pt idx="6">
                  <c:v>4.8025483944396523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Munka1!$A$2:$A$8</c:f>
              <c:strCache>
                <c:ptCount val="7"/>
                <c:pt idx="0">
                  <c:v>Alattyányi István</c:v>
                </c:pt>
                <c:pt idx="1">
                  <c:v>Czibolya Zoltán</c:v>
                </c:pt>
                <c:pt idx="2">
                  <c:v>DR. Fekete Károly</c:v>
                </c:pt>
                <c:pt idx="3">
                  <c:v>DR. Lugosi Mária</c:v>
                </c:pt>
                <c:pt idx="4">
                  <c:v>Saska Istvánné</c:v>
                </c:pt>
                <c:pt idx="5">
                  <c:v>Szlahó Csaba</c:v>
                </c:pt>
                <c:pt idx="6">
                  <c:v>Tábori Ferenc</c:v>
                </c:pt>
              </c:strCache>
            </c:strRef>
          </c:cat>
          <c:val>
            <c:numRef>
              <c:f>Munka1!$E$2:$E$8</c:f>
              <c:numCache>
                <c:formatCode>#,##0.0</c:formatCode>
                <c:ptCount val="7"/>
                <c:pt idx="0">
                  <c:v>17.044585430000001</c:v>
                </c:pt>
                <c:pt idx="1">
                  <c:v>12.708169803000001</c:v>
                </c:pt>
                <c:pt idx="2">
                  <c:v>27.092126892999978</c:v>
                </c:pt>
                <c:pt idx="3">
                  <c:v>13.044283410999999</c:v>
                </c:pt>
                <c:pt idx="4">
                  <c:v>11.911750715</c:v>
                </c:pt>
                <c:pt idx="5">
                  <c:v>3.1858841341999997</c:v>
                </c:pt>
                <c:pt idx="6">
                  <c:v>13.887041722999999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Munka1!$A$2:$A$8</c:f>
              <c:strCache>
                <c:ptCount val="7"/>
                <c:pt idx="0">
                  <c:v>Alattyányi István</c:v>
                </c:pt>
                <c:pt idx="1">
                  <c:v>Czibolya Zoltán</c:v>
                </c:pt>
                <c:pt idx="2">
                  <c:v>DR. Fekete Károly</c:v>
                </c:pt>
                <c:pt idx="3">
                  <c:v>DR. Lugosi Mária</c:v>
                </c:pt>
                <c:pt idx="4">
                  <c:v>Saska Istvánné</c:v>
                </c:pt>
                <c:pt idx="5">
                  <c:v>Szlahó Csaba</c:v>
                </c:pt>
                <c:pt idx="6">
                  <c:v>Tábori Ferenc</c:v>
                </c:pt>
              </c:strCache>
            </c:strRef>
          </c:cat>
          <c:val>
            <c:numRef>
              <c:f>Munka1!$F$2:$F$8</c:f>
              <c:numCache>
                <c:formatCode>0.00</c:formatCode>
                <c:ptCount val="7"/>
                <c:pt idx="0">
                  <c:v>4.0329069576511065</c:v>
                </c:pt>
                <c:pt idx="1">
                  <c:v>4.0607228197668697</c:v>
                </c:pt>
                <c:pt idx="2">
                  <c:v>3.4841077856635412</c:v>
                </c:pt>
                <c:pt idx="3">
                  <c:v>4.1683265272926064</c:v>
                </c:pt>
                <c:pt idx="4">
                  <c:v>4.1531222335839795</c:v>
                </c:pt>
                <c:pt idx="5">
                  <c:v>4.5263894100719204</c:v>
                </c:pt>
                <c:pt idx="6">
                  <c:v>4.3717632870435938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99628112"/>
        <c:axId val="300065248"/>
      </c:barChart>
      <c:catAx>
        <c:axId val="2996281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900">
                <a:latin typeface="+mn-lt"/>
              </a:defRPr>
            </a:pPr>
            <a:endParaRPr lang="hu-HU"/>
          </a:p>
        </c:txPr>
        <c:crossAx val="300065248"/>
        <c:crosses val="autoZero"/>
        <c:auto val="1"/>
        <c:lblAlgn val="ctr"/>
        <c:lblOffset val="100"/>
        <c:noMultiLvlLbl val="0"/>
      </c:catAx>
      <c:valAx>
        <c:axId val="300065248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299628112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90853278792490944"/>
          <c:w val="0.89208513888004959"/>
          <c:h val="9.1467212075088733E-2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2650596841006"/>
          <c:y val="6.2465686827736018E-2"/>
          <c:w val="0.60652306968041014"/>
          <c:h val="0.76027528389316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Munka1!$A$2:$A$9</c:f>
              <c:strCache>
                <c:ptCount val="8"/>
                <c:pt idx="0">
                  <c:v>Nem tudja</c:v>
                </c:pt>
                <c:pt idx="1">
                  <c:v>Alattyányi István</c:v>
                </c:pt>
                <c:pt idx="2">
                  <c:v>Czibolya Zoltán</c:v>
                </c:pt>
                <c:pt idx="3">
                  <c:v>DR. Fekete Károly</c:v>
                </c:pt>
                <c:pt idx="4">
                  <c:v>DR. Lugosi Mária</c:v>
                </c:pt>
                <c:pt idx="5">
                  <c:v>Saska Istvánné</c:v>
                </c:pt>
                <c:pt idx="6">
                  <c:v>Szlahó Csaba</c:v>
                </c:pt>
                <c:pt idx="7">
                  <c:v>Tábori Ferenc</c:v>
                </c:pt>
              </c:strCache>
            </c:strRef>
          </c:cat>
          <c:val>
            <c:numRef>
              <c:f>Munka1!$B$2:$B$9</c:f>
              <c:numCache>
                <c:formatCode>0.0</c:formatCode>
                <c:ptCount val="8"/>
                <c:pt idx="0">
                  <c:v>61.609447135330186</c:v>
                </c:pt>
                <c:pt idx="1">
                  <c:v>3.3552582761762761</c:v>
                </c:pt>
                <c:pt idx="2">
                  <c:v>6.943899004137732</c:v>
                </c:pt>
                <c:pt idx="3">
                  <c:v>4.4761073344950963</c:v>
                </c:pt>
                <c:pt idx="4">
                  <c:v>6.6153162572392636</c:v>
                </c:pt>
                <c:pt idx="5">
                  <c:v>4.9091516401561508</c:v>
                </c:pt>
                <c:pt idx="6">
                  <c:v>3.1482052693207874</c:v>
                </c:pt>
                <c:pt idx="7">
                  <c:v>6.0760507973512814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00064856"/>
        <c:axId val="300066032"/>
      </c:barChart>
      <c:catAx>
        <c:axId val="300064856"/>
        <c:scaling>
          <c:orientation val="maxMin"/>
        </c:scaling>
        <c:delete val="0"/>
        <c:axPos val="l"/>
        <c:numFmt formatCode="@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1000">
                <a:latin typeface="+mj-lt"/>
              </a:defRPr>
            </a:pPr>
            <a:endParaRPr lang="hu-HU"/>
          </a:p>
        </c:txPr>
        <c:crossAx val="300066032"/>
        <c:crosses val="autoZero"/>
        <c:auto val="1"/>
        <c:lblAlgn val="ctr"/>
        <c:lblOffset val="100"/>
        <c:noMultiLvlLbl val="0"/>
      </c:catAx>
      <c:valAx>
        <c:axId val="300066032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300064856"/>
        <c:crosses val="max"/>
        <c:crossBetween val="between"/>
        <c:majorUnit val="20"/>
      </c:valAx>
    </c:plotArea>
    <c:plotVisOnly val="1"/>
    <c:dispBlanksAs val="gap"/>
    <c:showDLblsOverMax val="0"/>
  </c:chart>
  <c:spPr>
    <a:solidFill>
      <a:schemeClr val="bg1"/>
    </a:solidFill>
    <a:ln w="12700">
      <a:solidFill>
        <a:srgbClr val="BFBFBF"/>
      </a:solidFill>
      <a:prstDash val="solid"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281058286776273"/>
          <c:y val="4.7648994261604807E-2"/>
          <c:w val="0.60556946644906962"/>
          <c:h val="0.6773299533809676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rgbClr val="91C0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 formatCode="0.0">
                  <c:v>48.903873408715988</c:v>
                </c:pt>
                <c:pt idx="2" formatCode="0.0">
                  <c:v>58.842738542623763</c:v>
                </c:pt>
                <c:pt idx="3" formatCode="0.0">
                  <c:v>58.744015769460596</c:v>
                </c:pt>
                <c:pt idx="4" formatCode="0.0">
                  <c:v>51.718057076690457</c:v>
                </c:pt>
                <c:pt idx="5" formatCode="0.0">
                  <c:v>22.561638505618326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 formatCode="0.0">
                  <c:v>50.697870533665885</c:v>
                </c:pt>
                <c:pt idx="2" formatCode="0.0">
                  <c:v>40.930442074840144</c:v>
                </c:pt>
                <c:pt idx="3" formatCode="0.0">
                  <c:v>41.255984230539838</c:v>
                </c:pt>
                <c:pt idx="4" formatCode="0.0">
                  <c:v>47.793072625804363</c:v>
                </c:pt>
                <c:pt idx="5" formatCode="0.0">
                  <c:v>76.579732614429787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 formatCode="0.0">
                  <c:v>0.39825605761833677</c:v>
                </c:pt>
                <c:pt idx="2" formatCode="0.0">
                  <c:v>0.22681938253605544</c:v>
                </c:pt>
                <c:pt idx="4" formatCode="0.0">
                  <c:v>0.48887029750493466</c:v>
                </c:pt>
                <c:pt idx="5" formatCode="0.0">
                  <c:v>0.85862887995180126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00067208"/>
        <c:axId val="300067600"/>
      </c:barChart>
      <c:catAx>
        <c:axId val="3000672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300067600"/>
        <c:crosses val="autoZero"/>
        <c:auto val="1"/>
        <c:lblAlgn val="ctr"/>
        <c:lblOffset val="100"/>
        <c:noMultiLvlLbl val="0"/>
      </c:catAx>
      <c:valAx>
        <c:axId val="300067600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300067208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3.5185355533069798E-2"/>
          <c:y val="0.82366927397581724"/>
          <c:w val="0.92571904632420565"/>
          <c:h val="0.15013030758145424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332328731223373"/>
          <c:y val="0.20238326619706903"/>
          <c:w val="0.28158457121755509"/>
          <c:h val="0.63108925207496025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bubble3D val="0"/>
            <c:spPr>
              <a:solidFill>
                <a:srgbClr val="D53C09"/>
              </a:solidFill>
              <a:effectLst/>
            </c:spPr>
          </c:dPt>
          <c:dPt>
            <c:idx val="1"/>
            <c:bubble3D val="0"/>
            <c:spPr>
              <a:solidFill>
                <a:srgbClr val="FBA52D"/>
              </a:solidFill>
              <a:effectLst/>
            </c:spPr>
          </c:dPt>
          <c:dPt>
            <c:idx val="2"/>
            <c:bubble3D val="0"/>
            <c:spPr>
              <a:solidFill>
                <a:srgbClr val="F7D112"/>
              </a:solidFill>
              <a:effectLst/>
            </c:spPr>
          </c:dPt>
          <c:dPt>
            <c:idx val="3"/>
            <c:bubble3D val="0"/>
            <c:spPr>
              <a:solidFill>
                <a:srgbClr val="91C000"/>
              </a:solidFill>
              <a:effectLst/>
            </c:spPr>
          </c:dPt>
          <c:dPt>
            <c:idx val="4"/>
            <c:bubble3D val="0"/>
            <c:spPr>
              <a:solidFill>
                <a:srgbClr val="91C000">
                  <a:lumMod val="75000"/>
                </a:srgbClr>
              </a:solidFill>
              <a:effectLst/>
            </c:spPr>
          </c:dPt>
          <c:dPt>
            <c:idx val="5"/>
            <c:bubble3D val="0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0"/>
              <c:layout>
                <c:manualLayout>
                  <c:x val="0.16338880484114976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549167927382753"/>
                  <c:y val="0.298375487503257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154311649016673E-2"/>
                  <c:y val="0.358373095373365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800302571860828"/>
                  <c:y val="-0.115281438353531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257186081694414E-2"/>
                  <c:y val="-2.03437832388584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Munka1!$A$2:$A$7</c:f>
              <c:strCache>
                <c:ptCount val="6"/>
                <c:pt idx="0">
                  <c:v>Tudok róla, de sose látogatom</c:v>
                </c:pt>
                <c:pt idx="1">
                  <c:v>Évente egyszer vagy ritkábban</c:v>
                </c:pt>
                <c:pt idx="2">
                  <c:v>Évente többször</c:v>
                </c:pt>
                <c:pt idx="3">
                  <c:v>Legalább havonta</c:v>
                </c:pt>
                <c:pt idx="4">
                  <c:v>Legalább hetente</c:v>
                </c:pt>
                <c:pt idx="5">
                  <c:v>NT/NV</c:v>
                </c:pt>
              </c:strCache>
            </c:strRef>
          </c:cat>
          <c:val>
            <c:numRef>
              <c:f>Munka1!$B$2:$B$7</c:f>
              <c:numCache>
                <c:formatCode>0.0</c:formatCode>
                <c:ptCount val="6"/>
                <c:pt idx="0">
                  <c:v>2.8859173078875342</c:v>
                </c:pt>
                <c:pt idx="1">
                  <c:v>13.066755259079041</c:v>
                </c:pt>
                <c:pt idx="2">
                  <c:v>25.287685365674403</c:v>
                </c:pt>
                <c:pt idx="3">
                  <c:v>35.050622936170946</c:v>
                </c:pt>
                <c:pt idx="4">
                  <c:v>15.586144659142569</c:v>
                </c:pt>
                <c:pt idx="5">
                  <c:v>8.12287447204538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078115327428484"/>
          <c:y val="5.1778555243990325E-2"/>
          <c:w val="0.59709697785507521"/>
          <c:h val="0.698902152115219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Munka1!$A$2:$A$4</c:f>
              <c:strCache>
                <c:ptCount val="3"/>
                <c:pt idx="0">
                  <c:v>Információ- és tartalomgazdag</c:v>
                </c:pt>
                <c:pt idx="1">
                  <c:v>Aktuális</c:v>
                </c:pt>
                <c:pt idx="2">
                  <c:v>Igényes</c:v>
                </c:pt>
              </c:strCache>
            </c:strRef>
          </c:cat>
          <c:val>
            <c:numRef>
              <c:f>Munka1!$B$2:$B$4</c:f>
              <c:numCache>
                <c:formatCode>#,##0.0</c:formatCode>
                <c:ptCount val="3"/>
                <c:pt idx="0">
                  <c:v>72.376031184446248</c:v>
                </c:pt>
                <c:pt idx="1">
                  <c:v>69.723410829877167</c:v>
                </c:pt>
                <c:pt idx="2">
                  <c:v>74.400902953930014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Munka1!$A$2:$A$4</c:f>
              <c:strCache>
                <c:ptCount val="3"/>
                <c:pt idx="0">
                  <c:v>Információ- és tartalomgazdag</c:v>
                </c:pt>
                <c:pt idx="1">
                  <c:v>Aktuális</c:v>
                </c:pt>
                <c:pt idx="2">
                  <c:v>Igényes</c:v>
                </c:pt>
              </c:strCache>
            </c:strRef>
          </c:cat>
          <c:val>
            <c:numRef>
              <c:f>Munka1!$C$2:$C$4</c:f>
              <c:numCache>
                <c:formatCode>#,##0.0</c:formatCode>
                <c:ptCount val="3"/>
                <c:pt idx="0">
                  <c:v>18.434184431514314</c:v>
                </c:pt>
                <c:pt idx="1">
                  <c:v>17.54970070925874</c:v>
                </c:pt>
                <c:pt idx="2">
                  <c:v>17.415080263771426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Munka1!$A$2:$A$4</c:f>
              <c:strCache>
                <c:ptCount val="3"/>
                <c:pt idx="0">
                  <c:v>Információ- és tartalomgazdag</c:v>
                </c:pt>
                <c:pt idx="1">
                  <c:v>Aktuális</c:v>
                </c:pt>
                <c:pt idx="2">
                  <c:v>Igényes</c:v>
                </c:pt>
              </c:strCache>
            </c:strRef>
          </c:cat>
          <c:val>
            <c:numRef>
              <c:f>Munka1!$D$2:$D$4</c:f>
              <c:numCache>
                <c:formatCode>#,##0.0</c:formatCode>
                <c:ptCount val="3"/>
                <c:pt idx="0">
                  <c:v>3.2713130743485426</c:v>
                </c:pt>
                <c:pt idx="1">
                  <c:v>4.1303597724380836</c:v>
                </c:pt>
                <c:pt idx="2">
                  <c:v>2.3447894431862926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Munka1!$A$2:$A$4</c:f>
              <c:strCache>
                <c:ptCount val="3"/>
                <c:pt idx="0">
                  <c:v>Információ- és tartalomgazdag</c:v>
                </c:pt>
                <c:pt idx="1">
                  <c:v>Aktuális</c:v>
                </c:pt>
                <c:pt idx="2">
                  <c:v>Igényes</c:v>
                </c:pt>
              </c:strCache>
            </c:strRef>
          </c:cat>
          <c:val>
            <c:numRef>
              <c:f>Munka1!$E$2:$E$4</c:f>
              <c:numCache>
                <c:formatCode>#,##0.0</c:formatCode>
                <c:ptCount val="3"/>
                <c:pt idx="0">
                  <c:v>5.9184713096900001</c:v>
                </c:pt>
                <c:pt idx="1">
                  <c:v>8.5965286884199994</c:v>
                </c:pt>
                <c:pt idx="2">
                  <c:v>5.8392273391099998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Munka1!$A$2:$A$4</c:f>
              <c:strCache>
                <c:ptCount val="3"/>
                <c:pt idx="0">
                  <c:v>Információ- és tartalomgazdag</c:v>
                </c:pt>
                <c:pt idx="1">
                  <c:v>Aktuális</c:v>
                </c:pt>
                <c:pt idx="2">
                  <c:v>Igényes</c:v>
                </c:pt>
              </c:strCache>
            </c:strRef>
          </c:cat>
          <c:val>
            <c:numRef>
              <c:f>Munka1!$F$2:$F$4</c:f>
              <c:numCache>
                <c:formatCode>0.00</c:formatCode>
                <c:ptCount val="3"/>
                <c:pt idx="0">
                  <c:v>4.0008526669828299</c:v>
                </c:pt>
                <c:pt idx="1">
                  <c:v>4.0010894356293933</c:v>
                </c:pt>
                <c:pt idx="2">
                  <c:v>4.0495126448876402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00487792"/>
        <c:axId val="300488184"/>
      </c:barChart>
      <c:catAx>
        <c:axId val="3004877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300488184"/>
        <c:crosses val="autoZero"/>
        <c:auto val="1"/>
        <c:lblAlgn val="ctr"/>
        <c:lblOffset val="100"/>
        <c:noMultiLvlLbl val="0"/>
      </c:catAx>
      <c:valAx>
        <c:axId val="300488184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300487792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339"/>
          <c:w val="0.89208513888004959"/>
          <c:h val="0.17603729522784362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2810582867763"/>
          <c:y val="4.7648994261604807E-2"/>
          <c:w val="0.60556946644906962"/>
          <c:h val="0.677329953380967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rgbClr val="91C0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 formatCode="0.0">
                  <c:v>58.500058104819367</c:v>
                </c:pt>
                <c:pt idx="2" formatCode="0.0">
                  <c:v>57.481822247407344</c:v>
                </c:pt>
                <c:pt idx="3" formatCode="0.0">
                  <c:v>53.526550090284069</c:v>
                </c:pt>
                <c:pt idx="4" formatCode="0.0">
                  <c:v>58.080381979677945</c:v>
                </c:pt>
                <c:pt idx="5" formatCode="0.0">
                  <c:v>65.924539271667697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 formatCode="0.0">
                  <c:v>41.314205779305205</c:v>
                </c:pt>
                <c:pt idx="2" formatCode="0.0">
                  <c:v>42.518177752592521</c:v>
                </c:pt>
                <c:pt idx="3" formatCode="0.0">
                  <c:v>46.473449909716237</c:v>
                </c:pt>
                <c:pt idx="4" formatCode="0.0">
                  <c:v>41.430747722816896</c:v>
                </c:pt>
                <c:pt idx="5" formatCode="0.0">
                  <c:v>33.646146288356711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 formatCode="0.0">
                  <c:v>0.18573611587563199</c:v>
                </c:pt>
                <c:pt idx="4" formatCode="0.0">
                  <c:v>0.48887029750493466</c:v>
                </c:pt>
                <c:pt idx="5" formatCode="0.0">
                  <c:v>0.42931443997590102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00489360"/>
        <c:axId val="300489752"/>
      </c:barChart>
      <c:catAx>
        <c:axId val="3004893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300489752"/>
        <c:crosses val="autoZero"/>
        <c:auto val="1"/>
        <c:lblAlgn val="ctr"/>
        <c:lblOffset val="100"/>
        <c:noMultiLvlLbl val="0"/>
      </c:catAx>
      <c:valAx>
        <c:axId val="300489752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300489360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3.5185355533069812E-2"/>
          <c:y val="0.82366927397581746"/>
          <c:w val="0.92571904632420565"/>
          <c:h val="0.15013030758145429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81946942713855"/>
          <c:y val="0.14135191648049367"/>
          <c:w val="0.28158457121755542"/>
          <c:h val="0.63108925207496058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bubble3D val="0"/>
            <c:spPr>
              <a:solidFill>
                <a:srgbClr val="91C000"/>
              </a:solidFill>
              <a:effectLst/>
            </c:spPr>
          </c:dPt>
          <c:dPt>
            <c:idx val="1"/>
            <c:bubble3D val="0"/>
            <c:spPr>
              <a:solidFill>
                <a:srgbClr val="F7D112"/>
              </a:solidFill>
              <a:effectLst/>
            </c:spPr>
          </c:dPt>
          <c:dPt>
            <c:idx val="2"/>
            <c:bubble3D val="0"/>
            <c:spPr>
              <a:solidFill>
                <a:srgbClr val="FBA52D"/>
              </a:solidFill>
              <a:effectLst/>
            </c:spPr>
          </c:dPt>
          <c:dPt>
            <c:idx val="3"/>
            <c:bubble3D val="0"/>
            <c:spPr>
              <a:solidFill>
                <a:srgbClr val="D53C09"/>
              </a:solidFill>
              <a:effectLst/>
            </c:spPr>
          </c:dPt>
          <c:dPt>
            <c:idx val="4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</c:dPt>
          <c:dLbls>
            <c:dLbl>
              <c:idx val="0"/>
              <c:layout>
                <c:manualLayout>
                  <c:x val="3.9334341906202754E-2"/>
                  <c:y val="-0.196656571308964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877458396369139"/>
                  <c:y val="-8.13751329554337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154311649016694E-2"/>
                  <c:y val="-1.09600129858479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656580937972767E-2"/>
                  <c:y val="-5.42500886369558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25718608169442E-2"/>
                  <c:y val="-2.03437832388584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Munka1!$A$2:$A$6</c:f>
              <c:strCache>
                <c:ptCount val="5"/>
                <c:pt idx="0">
                  <c:v>Hetente</c:v>
                </c:pt>
                <c:pt idx="1">
                  <c:v>Havonta többször</c:v>
                </c:pt>
                <c:pt idx="2">
                  <c:v>Havonta egyszer</c:v>
                </c:pt>
                <c:pt idx="3">
                  <c:v>Ritkábban, mint havonta</c:v>
                </c:pt>
                <c:pt idx="4">
                  <c:v>NT/NV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41.216146709273801</c:v>
                </c:pt>
                <c:pt idx="1">
                  <c:v>18.040038788407433</c:v>
                </c:pt>
                <c:pt idx="2">
                  <c:v>14.231957041898839</c:v>
                </c:pt>
                <c:pt idx="3">
                  <c:v>9.6427453425148109</c:v>
                </c:pt>
                <c:pt idx="4">
                  <c:v>16.869112117905029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078115327428495"/>
          <c:y val="5.1778555243990325E-2"/>
          <c:w val="0.59709697785507521"/>
          <c:h val="0.698902152115219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Munka1!$A$2:$A$4</c:f>
              <c:strCache>
                <c:ptCount val="3"/>
                <c:pt idx="0">
                  <c:v>Információ- és tartalomgazdag</c:v>
                </c:pt>
                <c:pt idx="1">
                  <c:v>Aktuális</c:v>
                </c:pt>
                <c:pt idx="2">
                  <c:v>Igényes</c:v>
                </c:pt>
              </c:strCache>
            </c:strRef>
          </c:cat>
          <c:val>
            <c:numRef>
              <c:f>Munka1!$B$2:$B$4</c:f>
              <c:numCache>
                <c:formatCode>#,##0.0</c:formatCode>
                <c:ptCount val="3"/>
                <c:pt idx="0">
                  <c:v>64.04501946494706</c:v>
                </c:pt>
                <c:pt idx="1">
                  <c:v>64.183867158048969</c:v>
                </c:pt>
                <c:pt idx="2">
                  <c:v>63.818256086544594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Munka1!$A$2:$A$4</c:f>
              <c:strCache>
                <c:ptCount val="3"/>
                <c:pt idx="0">
                  <c:v>Információ- és tartalomgazdag</c:v>
                </c:pt>
                <c:pt idx="1">
                  <c:v>Aktuális</c:v>
                </c:pt>
                <c:pt idx="2">
                  <c:v>Igényes</c:v>
                </c:pt>
              </c:strCache>
            </c:strRef>
          </c:cat>
          <c:val>
            <c:numRef>
              <c:f>Munka1!$C$2:$C$4</c:f>
              <c:numCache>
                <c:formatCode>#,##0.0</c:formatCode>
                <c:ptCount val="3"/>
                <c:pt idx="0">
                  <c:v>12.879508242955056</c:v>
                </c:pt>
                <c:pt idx="1">
                  <c:v>11.8484899465347</c:v>
                </c:pt>
                <c:pt idx="2">
                  <c:v>12.909124369932934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Munka1!$A$2:$A$4</c:f>
              <c:strCache>
                <c:ptCount val="3"/>
                <c:pt idx="0">
                  <c:v>Információ- és tartalomgazdag</c:v>
                </c:pt>
                <c:pt idx="1">
                  <c:v>Aktuális</c:v>
                </c:pt>
                <c:pt idx="2">
                  <c:v>Igényes</c:v>
                </c:pt>
              </c:strCache>
            </c:strRef>
          </c:cat>
          <c:val>
            <c:numRef>
              <c:f>Munka1!$D$2:$D$4</c:f>
              <c:numCache>
                <c:formatCode>#,##0.0</c:formatCode>
                <c:ptCount val="3"/>
                <c:pt idx="0">
                  <c:v>2.5359168150673166</c:v>
                </c:pt>
                <c:pt idx="1">
                  <c:v>2.7379083449112671</c:v>
                </c:pt>
                <c:pt idx="2">
                  <c:v>2.9565927233728218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Munka1!$A$2:$A$4</c:f>
              <c:strCache>
                <c:ptCount val="3"/>
                <c:pt idx="0">
                  <c:v>Információ- és tartalomgazdag</c:v>
                </c:pt>
                <c:pt idx="1">
                  <c:v>Aktuális</c:v>
                </c:pt>
                <c:pt idx="2">
                  <c:v>Igényes</c:v>
                </c:pt>
              </c:strCache>
            </c:strRef>
          </c:cat>
          <c:val>
            <c:numRef>
              <c:f>Munka1!$E$2:$E$4</c:f>
              <c:numCache>
                <c:formatCode>#,##0.0</c:formatCode>
                <c:ptCount val="3"/>
                <c:pt idx="0">
                  <c:v>20.539555477000029</c:v>
                </c:pt>
                <c:pt idx="1">
                  <c:v>21.22973455049997</c:v>
                </c:pt>
                <c:pt idx="2">
                  <c:v>20.316026820099999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Munka1!$A$2:$A$4</c:f>
              <c:strCache>
                <c:ptCount val="3"/>
                <c:pt idx="0">
                  <c:v>Információ- és tartalomgazdag</c:v>
                </c:pt>
                <c:pt idx="1">
                  <c:v>Aktuális</c:v>
                </c:pt>
                <c:pt idx="2">
                  <c:v>Igényes</c:v>
                </c:pt>
              </c:strCache>
            </c:strRef>
          </c:cat>
          <c:val>
            <c:numRef>
              <c:f>Munka1!$F$2:$F$4</c:f>
              <c:numCache>
                <c:formatCode>0.00</c:formatCode>
                <c:ptCount val="3"/>
                <c:pt idx="0">
                  <c:v>4.1204566202238535</c:v>
                </c:pt>
                <c:pt idx="1">
                  <c:v>4.1396830725322102</c:v>
                </c:pt>
                <c:pt idx="2">
                  <c:v>4.1118075517232295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00490928"/>
        <c:axId val="301895216"/>
      </c:barChart>
      <c:catAx>
        <c:axId val="3004909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301895216"/>
        <c:crosses val="autoZero"/>
        <c:auto val="1"/>
        <c:lblAlgn val="ctr"/>
        <c:lblOffset val="100"/>
        <c:noMultiLvlLbl val="0"/>
      </c:catAx>
      <c:valAx>
        <c:axId val="301895216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300490928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316"/>
          <c:w val="0.89208513888004959"/>
          <c:h val="0.17603729522784373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281058286776322"/>
          <c:y val="4.7648994261604807E-2"/>
          <c:w val="0.60556946644906962"/>
          <c:h val="0.677329953380968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rgbClr val="91C0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 formatCode="0.0">
                  <c:v>96.464737080834013</c:v>
                </c:pt>
                <c:pt idx="2" formatCode="0.0">
                  <c:v>94.670548854473054</c:v>
                </c:pt>
                <c:pt idx="3" formatCode="0.0">
                  <c:v>97.893728631952598</c:v>
                </c:pt>
                <c:pt idx="4" formatCode="0.0">
                  <c:v>96.869827888883648</c:v>
                </c:pt>
                <c:pt idx="5" formatCode="0.0">
                  <c:v>98.71205668007245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 formatCode="0.0">
                  <c:v>3.5352629191659912</c:v>
                </c:pt>
                <c:pt idx="2" formatCode="0.0">
                  <c:v>5.3294511455266882</c:v>
                </c:pt>
                <c:pt idx="3" formatCode="0.0">
                  <c:v>2.1062713680474143</c:v>
                </c:pt>
                <c:pt idx="4" formatCode="0.0">
                  <c:v>3.1301721111162504</c:v>
                </c:pt>
                <c:pt idx="5" formatCode="0.0">
                  <c:v>1.2879433199277004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01896392"/>
        <c:axId val="301896784"/>
      </c:barChart>
      <c:catAx>
        <c:axId val="3018963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301896784"/>
        <c:crosses val="autoZero"/>
        <c:auto val="1"/>
        <c:lblAlgn val="ctr"/>
        <c:lblOffset val="100"/>
        <c:noMultiLvlLbl val="0"/>
      </c:catAx>
      <c:valAx>
        <c:axId val="301896784"/>
        <c:scaling>
          <c:orientation val="minMax"/>
          <c:max val="1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301896392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3.5185355533069812E-2"/>
          <c:y val="0.8236692739758178"/>
          <c:w val="0.92571904632420565"/>
          <c:h val="0.15013030758145438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516897566321664"/>
          <c:y val="0.27019587699326358"/>
          <c:w val="0.2815845712175557"/>
          <c:h val="0.63108925207496092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bubble3D val="0"/>
            <c:spPr>
              <a:solidFill>
                <a:srgbClr val="91C000"/>
              </a:solidFill>
              <a:effectLst/>
            </c:spPr>
          </c:dPt>
          <c:dPt>
            <c:idx val="1"/>
            <c:bubble3D val="0"/>
            <c:spPr>
              <a:solidFill>
                <a:srgbClr val="F7D112"/>
              </a:solidFill>
              <a:effectLst/>
            </c:spPr>
          </c:dPt>
          <c:dPt>
            <c:idx val="2"/>
            <c:bubble3D val="0"/>
            <c:spPr>
              <a:solidFill>
                <a:srgbClr val="D53C09"/>
              </a:solidFill>
              <a:effectLst/>
            </c:spPr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  <a:effectLst/>
            </c:spPr>
          </c:dPt>
          <c:dLbls>
            <c:dLbl>
              <c:idx val="0"/>
              <c:layout>
                <c:manualLayout>
                  <c:x val="0.15431164901664146"/>
                  <c:y val="-6.78126107961948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31188726220146"/>
                  <c:y val="0.101718916194292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15431164901667E-2"/>
                  <c:y val="-7.4593871875814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313161875945537"/>
                  <c:y val="-4.06875664777168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257186081694434E-2"/>
                  <c:y val="-2.03437832388584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Munka1!$A$2:$A$5</c:f>
              <c:strCache>
                <c:ptCount val="4"/>
                <c:pt idx="0">
                  <c:v>Havonta</c:v>
                </c:pt>
                <c:pt idx="1">
                  <c:v>2-3 havonta</c:v>
                </c:pt>
                <c:pt idx="2">
                  <c:v>Ritkábban</c:v>
                </c:pt>
                <c:pt idx="3">
                  <c:v>NT/NV</c:v>
                </c:pt>
              </c:strCache>
            </c:strRef>
          </c:cat>
          <c:val>
            <c:numRef>
              <c:f>Munka1!$B$2:$B$5</c:f>
              <c:numCache>
                <c:formatCode>0.0</c:formatCode>
                <c:ptCount val="4"/>
                <c:pt idx="0">
                  <c:v>92.573660756130579</c:v>
                </c:pt>
                <c:pt idx="1">
                  <c:v>4.4137817693415915</c:v>
                </c:pt>
                <c:pt idx="2">
                  <c:v>1.2064129900672542</c:v>
                </c:pt>
                <c:pt idx="3">
                  <c:v>1.8061444844606585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306610123053942"/>
          <c:y val="0.16129774305555555"/>
          <c:w val="0.358258901449725"/>
          <c:h val="0.65266406250000275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bubble3D val="0"/>
            <c:spPr>
              <a:solidFill>
                <a:srgbClr val="0094C6"/>
              </a:solidFill>
              <a:effectLst/>
            </c:spPr>
          </c:dPt>
          <c:dPt>
            <c:idx val="1"/>
            <c:bubble3D val="0"/>
            <c:spPr>
              <a:solidFill>
                <a:srgbClr val="91C000"/>
              </a:solidFill>
              <a:effectLst/>
            </c:spPr>
          </c:dPt>
          <c:dPt>
            <c:idx val="2"/>
            <c:bubble3D val="0"/>
            <c:spPr>
              <a:solidFill>
                <a:srgbClr val="DB0F86"/>
              </a:solidFill>
              <a:effectLst/>
            </c:spPr>
          </c:dPt>
          <c:dPt>
            <c:idx val="3"/>
            <c:bubble3D val="0"/>
            <c:spPr>
              <a:solidFill>
                <a:srgbClr val="FBA52D"/>
              </a:solidFill>
              <a:effectLst/>
            </c:spPr>
          </c:dPt>
          <c:dPt>
            <c:idx val="4"/>
            <c:bubble3D val="0"/>
            <c:spPr>
              <a:solidFill>
                <a:srgbClr val="D53C09"/>
              </a:solidFill>
              <a:effectLst/>
            </c:spPr>
          </c:dPt>
          <c:dPt>
            <c:idx val="5"/>
            <c:bubble3D val="0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0"/>
              <c:layout>
                <c:manualLayout>
                  <c:x val="5.7488653555219434E-2"/>
                  <c:y val="7.71701388888888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231467473525069E-2"/>
                  <c:y val="0.115755208333333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759455370650541"/>
                  <c:y val="-2.75607638888888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984871406959149E-2"/>
                  <c:y val="2.20486111111111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2617246596066568E-2"/>
                  <c:y val="7.71701388888888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Munka1!$A$2:$A$7</c:f>
              <c:strCache>
                <c:ptCount val="6"/>
                <c:pt idx="0">
                  <c:v>Általános iskola</c:v>
                </c:pt>
                <c:pt idx="1">
                  <c:v>Középiskola érettségi nélkül</c:v>
                </c:pt>
                <c:pt idx="2">
                  <c:v>Középiskola érettségivel</c:v>
                </c:pt>
                <c:pt idx="3">
                  <c:v>Felsőfokú képesítést nyújtó tanfolyam</c:v>
                </c:pt>
                <c:pt idx="4">
                  <c:v>Főiskola, egyetem</c:v>
                </c:pt>
                <c:pt idx="5">
                  <c:v>NT/NV</c:v>
                </c:pt>
              </c:strCache>
            </c:strRef>
          </c:cat>
          <c:val>
            <c:numRef>
              <c:f>Munka1!$B$2:$B$7</c:f>
              <c:numCache>
                <c:formatCode>0.0</c:formatCode>
                <c:ptCount val="6"/>
                <c:pt idx="0">
                  <c:v>11.233923404529927</c:v>
                </c:pt>
                <c:pt idx="1">
                  <c:v>20.229553310970321</c:v>
                </c:pt>
                <c:pt idx="2">
                  <c:v>39.073032241219032</c:v>
                </c:pt>
                <c:pt idx="3">
                  <c:v>6.2357364210867763</c:v>
                </c:pt>
                <c:pt idx="4">
                  <c:v>22.311855824667543</c:v>
                </c:pt>
                <c:pt idx="5">
                  <c:v>0.91589879752661962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078115327428506"/>
          <c:y val="5.1778555243990325E-2"/>
          <c:w val="0.59709697785507521"/>
          <c:h val="0.698902152115219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Munka1!$A$2:$A$4</c:f>
              <c:strCache>
                <c:ptCount val="3"/>
                <c:pt idx="0">
                  <c:v>Információ- és tartalomgazdag</c:v>
                </c:pt>
                <c:pt idx="1">
                  <c:v>Aktuális</c:v>
                </c:pt>
                <c:pt idx="2">
                  <c:v>Igényes</c:v>
                </c:pt>
              </c:strCache>
            </c:strRef>
          </c:cat>
          <c:val>
            <c:numRef>
              <c:f>Munka1!$B$2:$B$4</c:f>
              <c:numCache>
                <c:formatCode>#,##0.0</c:formatCode>
                <c:ptCount val="3"/>
                <c:pt idx="0">
                  <c:v>81.672136279770058</c:v>
                </c:pt>
                <c:pt idx="1">
                  <c:v>78.287386218468072</c:v>
                </c:pt>
                <c:pt idx="2">
                  <c:v>81.174729703195553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Munka1!$A$2:$A$4</c:f>
              <c:strCache>
                <c:ptCount val="3"/>
                <c:pt idx="0">
                  <c:v>Információ- és tartalomgazdag</c:v>
                </c:pt>
                <c:pt idx="1">
                  <c:v>Aktuális</c:v>
                </c:pt>
                <c:pt idx="2">
                  <c:v>Igényes</c:v>
                </c:pt>
              </c:strCache>
            </c:strRef>
          </c:cat>
          <c:val>
            <c:numRef>
              <c:f>Munka1!$C$2:$C$4</c:f>
              <c:numCache>
                <c:formatCode>#,##0.0</c:formatCode>
                <c:ptCount val="3"/>
                <c:pt idx="0">
                  <c:v>13.745708345221388</c:v>
                </c:pt>
                <c:pt idx="1">
                  <c:v>15.7747899888878</c:v>
                </c:pt>
                <c:pt idx="2">
                  <c:v>13.408016329254869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Munka1!$A$2:$A$4</c:f>
              <c:strCache>
                <c:ptCount val="3"/>
                <c:pt idx="0">
                  <c:v>Információ- és tartalomgazdag</c:v>
                </c:pt>
                <c:pt idx="1">
                  <c:v>Aktuális</c:v>
                </c:pt>
                <c:pt idx="2">
                  <c:v>Igényes</c:v>
                </c:pt>
              </c:strCache>
            </c:strRef>
          </c:cat>
          <c:val>
            <c:numRef>
              <c:f>Munka1!$D$2:$D$4</c:f>
              <c:numCache>
                <c:formatCode>#,##0.0</c:formatCode>
                <c:ptCount val="3"/>
                <c:pt idx="0">
                  <c:v>1.960839020884078</c:v>
                </c:pt>
                <c:pt idx="1">
                  <c:v>2.8865329893144667</c:v>
                </c:pt>
                <c:pt idx="2">
                  <c:v>2.2756710015295245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Munka1!$A$2:$A$4</c:f>
              <c:strCache>
                <c:ptCount val="3"/>
                <c:pt idx="0">
                  <c:v>Információ- és tartalomgazdag</c:v>
                </c:pt>
                <c:pt idx="1">
                  <c:v>Aktuális</c:v>
                </c:pt>
                <c:pt idx="2">
                  <c:v>Igényes</c:v>
                </c:pt>
              </c:strCache>
            </c:strRef>
          </c:cat>
          <c:val>
            <c:numRef>
              <c:f>Munka1!$E$2:$E$4</c:f>
              <c:numCache>
                <c:formatCode>#,##0.0</c:formatCode>
                <c:ptCount val="3"/>
                <c:pt idx="0">
                  <c:v>2.6213163541000002</c:v>
                </c:pt>
                <c:pt idx="1">
                  <c:v>3.0512908033199997</c:v>
                </c:pt>
                <c:pt idx="2">
                  <c:v>3.1415829660200001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Munka1!$A$2:$A$4</c:f>
              <c:strCache>
                <c:ptCount val="3"/>
                <c:pt idx="0">
                  <c:v>Információ- és tartalomgazdag</c:v>
                </c:pt>
                <c:pt idx="1">
                  <c:v>Aktuális</c:v>
                </c:pt>
                <c:pt idx="2">
                  <c:v>Igényes</c:v>
                </c:pt>
              </c:strCache>
            </c:strRef>
          </c:cat>
          <c:val>
            <c:numRef>
              <c:f>Munka1!$F$2:$F$4</c:f>
              <c:numCache>
                <c:formatCode>0.00</c:formatCode>
                <c:ptCount val="3"/>
                <c:pt idx="0">
                  <c:v>4.2675064968544065</c:v>
                </c:pt>
                <c:pt idx="1">
                  <c:v>4.2239701037130502</c:v>
                </c:pt>
                <c:pt idx="2">
                  <c:v>4.2671305807537285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01897960"/>
        <c:axId val="301898352"/>
      </c:barChart>
      <c:catAx>
        <c:axId val="3018979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301898352"/>
        <c:crosses val="autoZero"/>
        <c:auto val="1"/>
        <c:lblAlgn val="ctr"/>
        <c:lblOffset val="100"/>
        <c:noMultiLvlLbl val="0"/>
      </c:catAx>
      <c:valAx>
        <c:axId val="301898352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301897960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283"/>
          <c:w val="0.89208513888004959"/>
          <c:h val="0.17603729522784378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74886535552337"/>
          <c:y val="0.15578559027777791"/>
          <c:w val="0.358258901449725"/>
          <c:h val="0.65266406250000275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bubble3D val="0"/>
            <c:spPr>
              <a:solidFill>
                <a:srgbClr val="0094C6"/>
              </a:solidFill>
              <a:effectLst/>
            </c:spPr>
          </c:dPt>
          <c:dPt>
            <c:idx val="1"/>
            <c:bubble3D val="0"/>
            <c:spPr>
              <a:solidFill>
                <a:srgbClr val="91C000"/>
              </a:solidFill>
              <a:effectLst/>
            </c:spPr>
          </c:dPt>
          <c:dPt>
            <c:idx val="2"/>
            <c:bubble3D val="0"/>
            <c:spPr>
              <a:solidFill>
                <a:srgbClr val="D53C09"/>
              </a:solidFill>
              <a:effectLst/>
            </c:spPr>
          </c:dPt>
          <c:dPt>
            <c:idx val="3"/>
            <c:bubble3D val="0"/>
            <c:spPr>
              <a:solidFill>
                <a:srgbClr val="FBA52D"/>
              </a:solidFill>
              <a:effectLst/>
            </c:spPr>
          </c:dPt>
          <c:dPt>
            <c:idx val="4"/>
            <c:bubble3D val="0"/>
            <c:spPr>
              <a:solidFill>
                <a:srgbClr val="DB0F86"/>
              </a:solidFill>
              <a:effectLst/>
            </c:spPr>
          </c:dPt>
          <c:dPt>
            <c:idx val="5"/>
            <c:bubble3D val="0"/>
            <c:spPr>
              <a:solidFill>
                <a:srgbClr val="F7D112"/>
              </a:solidFill>
              <a:effectLst/>
            </c:spPr>
          </c:dPt>
          <c:dPt>
            <c:idx val="6"/>
            <c:bubble3D val="0"/>
            <c:spPr>
              <a:solidFill>
                <a:srgbClr val="872590"/>
              </a:solidFill>
              <a:effectLst/>
            </c:spPr>
          </c:dPt>
          <c:dPt>
            <c:idx val="7"/>
            <c:bubble3D val="0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1"/>
              <c:layout>
                <c:manualLayout>
                  <c:x val="0.18154287824460669"/>
                  <c:y val="-2.756119791666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257424327254111E-2"/>
                  <c:y val="-5.512152777777775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411497730711156E-2"/>
                  <c:y val="0.115755208333333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30862329803328292"/>
                  <c:y val="0.308680555555556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9969742813918304"/>
                  <c:y val="5.512152777777775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2102874432677803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682299546142256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Munka1!$A$2:$A$9</c:f>
              <c:strCache>
                <c:ptCount val="8"/>
                <c:pt idx="0">
                  <c:v>Alkalmazott vagy vezető</c:v>
                </c:pt>
                <c:pt idx="1">
                  <c:v>Vállalkozó</c:v>
                </c:pt>
                <c:pt idx="2">
                  <c:v>Munkanélküli</c:v>
                </c:pt>
                <c:pt idx="3">
                  <c:v>Nyugdíjas</c:v>
                </c:pt>
                <c:pt idx="4">
                  <c:v>Diák </c:v>
                </c:pt>
                <c:pt idx="5">
                  <c:v>Háztartásbeli, TGYÁS/GYES/GYED/GYET-en lévő</c:v>
                </c:pt>
                <c:pt idx="6">
                  <c:v>Egyéb inaktív</c:v>
                </c:pt>
                <c:pt idx="7">
                  <c:v>NT/NV</c:v>
                </c:pt>
              </c:strCache>
            </c:strRef>
          </c:cat>
          <c:val>
            <c:numRef>
              <c:f>Munka1!$B$2:$B$9</c:f>
              <c:numCache>
                <c:formatCode>0.0</c:formatCode>
                <c:ptCount val="8"/>
                <c:pt idx="0">
                  <c:v>48.163084374064624</c:v>
                </c:pt>
                <c:pt idx="1">
                  <c:v>8.9030476965447072</c:v>
                </c:pt>
                <c:pt idx="2">
                  <c:v>3.0866046904138815</c:v>
                </c:pt>
                <c:pt idx="3">
                  <c:v>31.628791986925581</c:v>
                </c:pt>
                <c:pt idx="4">
                  <c:v>2.8436482645268377</c:v>
                </c:pt>
                <c:pt idx="5">
                  <c:v>1.9415924407067897</c:v>
                </c:pt>
                <c:pt idx="6">
                  <c:v>2.5120527578597991</c:v>
                </c:pt>
                <c:pt idx="7">
                  <c:v>0.92117778895803659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062027231467652"/>
          <c:y val="0.15846439521395941"/>
          <c:w val="0.45069674913933783"/>
          <c:h val="0.71747068648764267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bubble3D val="0"/>
            <c:spPr>
              <a:solidFill>
                <a:srgbClr val="91C000"/>
              </a:solidFill>
              <a:effectLst/>
            </c:spPr>
          </c:dPt>
          <c:dPt>
            <c:idx val="1"/>
            <c:bubble3D val="0"/>
            <c:spPr>
              <a:solidFill>
                <a:srgbClr val="D53C09"/>
              </a:solidFill>
              <a:effectLst/>
            </c:spPr>
          </c:dPt>
          <c:dPt>
            <c:idx val="2"/>
            <c:bubble3D val="0"/>
            <c:spPr>
              <a:solidFill>
                <a:srgbClr val="FBA52D"/>
              </a:solidFill>
              <a:effectLst/>
            </c:spPr>
          </c:dPt>
          <c:dPt>
            <c:idx val="3"/>
            <c:bubble3D val="0"/>
            <c:spPr>
              <a:solidFill>
                <a:srgbClr val="F7D112"/>
              </a:solidFill>
              <a:effectLst/>
            </c:spPr>
          </c:dPt>
          <c:dPt>
            <c:idx val="4"/>
            <c:bubble3D val="0"/>
            <c:spPr>
              <a:solidFill>
                <a:srgbClr val="DB0F86"/>
              </a:solidFill>
              <a:effectLst/>
            </c:spPr>
          </c:dPt>
          <c:dPt>
            <c:idx val="5"/>
            <c:bubble3D val="0"/>
            <c:spPr>
              <a:solidFill>
                <a:srgbClr val="F7D112"/>
              </a:solidFill>
              <a:effectLst/>
            </c:spPr>
          </c:dPt>
          <c:dPt>
            <c:idx val="6"/>
            <c:bubble3D val="0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0"/>
              <c:layout>
                <c:manualLayout>
                  <c:x val="8.169440242057506E-2"/>
                  <c:y val="4.81668530129693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154311649016708E-2"/>
                  <c:y val="4.33501677116724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411497730711288E-2"/>
                  <c:y val="-1.92667412051878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2102874432677803E-2"/>
                  <c:y val="-9.633370602593865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Munka1!$A$2:$A$8</c:f>
              <c:strCache>
                <c:ptCount val="7"/>
                <c:pt idx="0">
                  <c:v>Nőtlen, hajadon, egyedülálló</c:v>
                </c:pt>
                <c:pt idx="1">
                  <c:v>Házas</c:v>
                </c:pt>
                <c:pt idx="2">
                  <c:v>Élettárssal él</c:v>
                </c:pt>
                <c:pt idx="3">
                  <c:v>Elvált</c:v>
                </c:pt>
                <c:pt idx="4">
                  <c:v>Özvegy</c:v>
                </c:pt>
                <c:pt idx="5">
                  <c:v>Egyéb</c:v>
                </c:pt>
                <c:pt idx="6">
                  <c:v>NT/NV</c:v>
                </c:pt>
              </c:strCache>
            </c:strRef>
          </c:cat>
          <c:val>
            <c:numRef>
              <c:f>Munka1!$B$2:$B$8</c:f>
              <c:numCache>
                <c:formatCode>0.0</c:formatCode>
                <c:ptCount val="7"/>
                <c:pt idx="0">
                  <c:v>11.926243767115171</c:v>
                </c:pt>
                <c:pt idx="1">
                  <c:v>54.150361566684367</c:v>
                </c:pt>
                <c:pt idx="2">
                  <c:v>6.4473301473413578</c:v>
                </c:pt>
                <c:pt idx="3">
                  <c:v>8.9843282165082048</c:v>
                </c:pt>
                <c:pt idx="4">
                  <c:v>16.828576460098791</c:v>
                </c:pt>
                <c:pt idx="5">
                  <c:v>0.66791436729331088</c:v>
                </c:pt>
                <c:pt idx="6">
                  <c:v>0.99524547495894733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0029185081187"/>
          <c:y val="0.1729546144505161"/>
          <c:w val="0.44135847618140106"/>
          <c:h val="0.70299635701275043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bubble3D val="0"/>
            <c:spPr>
              <a:solidFill>
                <a:srgbClr val="0094C6"/>
              </a:solidFill>
              <a:effectLst/>
            </c:spPr>
          </c:dPt>
          <c:dPt>
            <c:idx val="1"/>
            <c:bubble3D val="0"/>
            <c:spPr>
              <a:solidFill>
                <a:srgbClr val="91C000"/>
              </a:solidFill>
              <a:effectLst/>
            </c:spPr>
          </c:dPt>
          <c:dPt>
            <c:idx val="2"/>
            <c:bubble3D val="0"/>
            <c:spPr>
              <a:solidFill>
                <a:srgbClr val="FBA52D"/>
              </a:solidFill>
              <a:effectLst/>
            </c:spPr>
          </c:dPt>
          <c:dPt>
            <c:idx val="3"/>
            <c:bubble3D val="0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2"/>
              <c:layout>
                <c:manualLayout>
                  <c:x val="-3.6308623298033284E-2"/>
                  <c:y val="2.89162112932604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Munka1!$A$2:$A$5</c:f>
              <c:strCache>
                <c:ptCount val="4"/>
                <c:pt idx="0">
                  <c:v>1-2 fő</c:v>
                </c:pt>
                <c:pt idx="1">
                  <c:v>3-4 fő</c:v>
                </c:pt>
                <c:pt idx="2">
                  <c:v>5+ fő</c:v>
                </c:pt>
                <c:pt idx="3">
                  <c:v>NT/NV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48.865366479988076</c:v>
                </c:pt>
                <c:pt idx="1">
                  <c:v>38.079999701855371</c:v>
                </c:pt>
                <c:pt idx="2">
                  <c:v>11.358695308079954</c:v>
                </c:pt>
                <c:pt idx="3">
                  <c:v>1.6959385100768227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264440658987227E-2"/>
          <c:y val="4.7648994261604807E-2"/>
          <c:w val="0.90511560865784368"/>
          <c:h val="0.421467480462566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Nincs kiskorú a háztartásban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0.0</c:formatCode>
                <c:ptCount val="1"/>
                <c:pt idx="0">
                  <c:v>71.193861832480678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1C000">
                <a:lumMod val="75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0.0</c:formatCode>
                <c:ptCount val="1"/>
                <c:pt idx="0">
                  <c:v>15.454587917263831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1C0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0.0</c:formatCode>
                <c:ptCount val="1"/>
                <c:pt idx="0">
                  <c:v>9.3413628096440444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1C000">
                <a:alpha val="39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0.0</c:formatCode>
                <c:ptCount val="1"/>
                <c:pt idx="0">
                  <c:v>1.8967000380474475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3+</c:v>
                </c:pt>
              </c:strCache>
            </c:strRef>
          </c:tx>
          <c:spPr>
            <a:solidFill>
              <a:srgbClr val="91C000">
                <a:lumMod val="50000"/>
              </a:srgbClr>
            </a:solidFill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Munka1!$F$2</c:f>
              <c:numCache>
                <c:formatCode>0.0</c:formatCode>
                <c:ptCount val="1"/>
                <c:pt idx="0">
                  <c:v>0.41754889248715232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Munka1!$G$2</c:f>
              <c:numCache>
                <c:formatCode>0.0</c:formatCode>
                <c:ptCount val="1"/>
                <c:pt idx="0">
                  <c:v>1.6959385100768227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46761808"/>
        <c:axId val="253738496"/>
      </c:barChart>
      <c:catAx>
        <c:axId val="2467618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253738496"/>
        <c:crosses val="autoZero"/>
        <c:auto val="1"/>
        <c:lblAlgn val="ctr"/>
        <c:lblOffset val="100"/>
        <c:noMultiLvlLbl val="0"/>
      </c:catAx>
      <c:valAx>
        <c:axId val="253738496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246761808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1.9023907941915824E-3"/>
          <c:y val="0.67746206197870551"/>
          <c:w val="0.9980976092058087"/>
          <c:h val="0.32253793802129405"/>
        </c:manualLayout>
      </c:layout>
      <c:overlay val="0"/>
      <c:txPr>
        <a:bodyPr/>
        <a:lstStyle/>
        <a:p>
          <a:pPr>
            <a:defRPr sz="9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264440658987227E-2"/>
          <c:y val="4.7648994261604807E-2"/>
          <c:w val="0.90511560865784368"/>
          <c:h val="0.421467480462566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Nincs óvodás korú a háztartásban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0.0</c:formatCode>
                <c:ptCount val="1"/>
                <c:pt idx="0">
                  <c:v>91.074465496818121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1C000">
                <a:lumMod val="75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0.0</c:formatCode>
                <c:ptCount val="1"/>
                <c:pt idx="0">
                  <c:v>6.5161823193975534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1C0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0.0</c:formatCode>
                <c:ptCount val="1"/>
                <c:pt idx="0">
                  <c:v>0.71341367370756259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91C000">
                <a:alpha val="63000"/>
              </a:srgb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75000"/>
                  <a:alpha val="63000"/>
                </a:sysClr>
              </a:solidFill>
              <a:effectLst/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0.0</c:formatCode>
                <c:ptCount val="1"/>
                <c:pt idx="0">
                  <c:v>1.6959385100768227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53739280"/>
        <c:axId val="253739672"/>
      </c:barChart>
      <c:catAx>
        <c:axId val="2537392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253739672"/>
        <c:crosses val="autoZero"/>
        <c:auto val="1"/>
        <c:lblAlgn val="ctr"/>
        <c:lblOffset val="100"/>
        <c:noMultiLvlLbl val="0"/>
      </c:catAx>
      <c:valAx>
        <c:axId val="253739672"/>
        <c:scaling>
          <c:orientation val="minMax"/>
          <c:max val="1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253739280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1.9023907941915833E-3"/>
          <c:y val="0.67746206197870551"/>
          <c:w val="0.9980976092058087"/>
          <c:h val="0.32253793802129405"/>
        </c:manualLayout>
      </c:layout>
      <c:overlay val="0"/>
      <c:txPr>
        <a:bodyPr/>
        <a:lstStyle/>
        <a:p>
          <a:pPr>
            <a:defRPr sz="9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273279569252036"/>
          <c:y val="4.2451484018264873E-2"/>
          <c:w val="0.49119682656914482"/>
          <c:h val="0.8076350837138508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Munka1!$B$2:$B$18</c:f>
              <c:numCache>
                <c:formatCode>General</c:formatCode>
                <c:ptCount val="17"/>
                <c:pt idx="0">
                  <c:v>74.332335912599675</c:v>
                </c:pt>
                <c:pt idx="2">
                  <c:v>69.510124730399994</c:v>
                </c:pt>
                <c:pt idx="3">
                  <c:v>71.908179172799777</c:v>
                </c:pt>
                <c:pt idx="4">
                  <c:v>76.869281510199826</c:v>
                </c:pt>
                <c:pt idx="5">
                  <c:v>79.485987963100001</c:v>
                </c:pt>
                <c:pt idx="7">
                  <c:v>70.128094157262765</c:v>
                </c:pt>
                <c:pt idx="8">
                  <c:v>78.068217221741634</c:v>
                </c:pt>
                <c:pt idx="10">
                  <c:v>74.239798475989659</c:v>
                </c:pt>
                <c:pt idx="11">
                  <c:v>75.0536134801727</c:v>
                </c:pt>
                <c:pt idx="12">
                  <c:v>73.346810018343746</c:v>
                </c:pt>
                <c:pt idx="14">
                  <c:v>72.564332906412119</c:v>
                </c:pt>
                <c:pt idx="15">
                  <c:v>76.575666277096218</c:v>
                </c:pt>
                <c:pt idx="16">
                  <c:v>74.271057087902847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Munka1!$C$2:$C$18</c:f>
              <c:numCache>
                <c:formatCode>General</c:formatCode>
                <c:ptCount val="17"/>
                <c:pt idx="0">
                  <c:v>19.558456264</c:v>
                </c:pt>
                <c:pt idx="2">
                  <c:v>22.6812112279</c:v>
                </c:pt>
                <c:pt idx="3">
                  <c:v>21.014522939499987</c:v>
                </c:pt>
                <c:pt idx="4">
                  <c:v>18.944407123200001</c:v>
                </c:pt>
                <c:pt idx="5">
                  <c:v>14.9351087379</c:v>
                </c:pt>
                <c:pt idx="7">
                  <c:v>23.104055668902841</c:v>
                </c:pt>
                <c:pt idx="8">
                  <c:v>16.53925101344495</c:v>
                </c:pt>
                <c:pt idx="10">
                  <c:v>19.162515114073329</c:v>
                </c:pt>
                <c:pt idx="11">
                  <c:v>20.499004553865319</c:v>
                </c:pt>
                <c:pt idx="12">
                  <c:v>19.177966001798449</c:v>
                </c:pt>
                <c:pt idx="14">
                  <c:v>19.518214904046591</c:v>
                </c:pt>
                <c:pt idx="15">
                  <c:v>17.77599971829823</c:v>
                </c:pt>
                <c:pt idx="16">
                  <c:v>19.911345354608201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Munka1!$D$2:$D$18</c:f>
              <c:numCache>
                <c:formatCode>General</c:formatCode>
                <c:ptCount val="17"/>
                <c:pt idx="0">
                  <c:v>2.0862029857999977</c:v>
                </c:pt>
                <c:pt idx="2">
                  <c:v>3.3476689103999977</c:v>
                </c:pt>
                <c:pt idx="3">
                  <c:v>0.96617625700000065</c:v>
                </c:pt>
                <c:pt idx="4">
                  <c:v>2.2755415636</c:v>
                </c:pt>
                <c:pt idx="5">
                  <c:v>0.57112448520000003</c:v>
                </c:pt>
                <c:pt idx="7">
                  <c:v>2.1544194540584227</c:v>
                </c:pt>
                <c:pt idx="8">
                  <c:v>1.5921748733083421</c:v>
                </c:pt>
                <c:pt idx="10">
                  <c:v>2.0820436651712138</c:v>
                </c:pt>
                <c:pt idx="11">
                  <c:v>1.591969425670533</c:v>
                </c:pt>
                <c:pt idx="12">
                  <c:v>2.9191072818879205</c:v>
                </c:pt>
                <c:pt idx="14">
                  <c:v>0.88178099565571688</c:v>
                </c:pt>
                <c:pt idx="15">
                  <c:v>4.5582733796859669</c:v>
                </c:pt>
                <c:pt idx="16">
                  <c:v>1.8620830746994221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Munka1!$E$2:$E$18</c:f>
              <c:numCache>
                <c:formatCode>General</c:formatCode>
                <c:ptCount val="17"/>
                <c:pt idx="0">
                  <c:v>4.0230048372999834</c:v>
                </c:pt>
                <c:pt idx="2">
                  <c:v>4.4609951309999945</c:v>
                </c:pt>
                <c:pt idx="3">
                  <c:v>6.1111216303999907</c:v>
                </c:pt>
                <c:pt idx="4">
                  <c:v>1.9107698027</c:v>
                </c:pt>
                <c:pt idx="5">
                  <c:v>5.0077788134999945</c:v>
                </c:pt>
                <c:pt idx="7">
                  <c:v>4.6134307197699895</c:v>
                </c:pt>
                <c:pt idx="8">
                  <c:v>3.8003568914999999</c:v>
                </c:pt>
                <c:pt idx="10">
                  <c:v>4.5156427447000089</c:v>
                </c:pt>
                <c:pt idx="11">
                  <c:v>2.8554125402899997</c:v>
                </c:pt>
                <c:pt idx="12">
                  <c:v>4.5561166979599896</c:v>
                </c:pt>
                <c:pt idx="14">
                  <c:v>7.0356711938800132</c:v>
                </c:pt>
                <c:pt idx="15">
                  <c:v>1.0900606249100022</c:v>
                </c:pt>
                <c:pt idx="16">
                  <c:v>3.9555144826999999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Vecsésen él</c:v>
                </c:pt>
                <c:pt idx="15">
                  <c:v>11-20 éve Vecsésen él</c:v>
                </c:pt>
                <c:pt idx="16">
                  <c:v>Több mint 20 éve Vecsésen él</c:v>
                </c:pt>
              </c:strCache>
            </c:strRef>
          </c:cat>
          <c:val>
            <c:numRef>
              <c:f>Munka1!$F$2:$F$18</c:f>
              <c:numCache>
                <c:formatCode>General</c:formatCode>
                <c:ptCount val="17"/>
                <c:pt idx="0" formatCode="0.00">
                  <c:v>4.1100999999999965</c:v>
                </c:pt>
                <c:pt idx="2" formatCode="0.00">
                  <c:v>4.0038</c:v>
                </c:pt>
                <c:pt idx="3" formatCode="0.00">
                  <c:v>4.0982000000000003</c:v>
                </c:pt>
                <c:pt idx="4" formatCode="0.00">
                  <c:v>4.0747</c:v>
                </c:pt>
                <c:pt idx="5" formatCode="0.00">
                  <c:v>4.2930999999999999</c:v>
                </c:pt>
                <c:pt idx="7" formatCode="0.00">
                  <c:v>4.0232123685247396</c:v>
                </c:pt>
                <c:pt idx="8" formatCode="0.00">
                  <c:v>4.1733878986597785</c:v>
                </c:pt>
                <c:pt idx="10" formatCode="0.00">
                  <c:v>4.1508025586409856</c:v>
                </c:pt>
                <c:pt idx="11" formatCode="0.00">
                  <c:v>4.1216162562962326</c:v>
                </c:pt>
                <c:pt idx="12" formatCode="0.00">
                  <c:v>4.0435085889739497</c:v>
                </c:pt>
                <c:pt idx="14" formatCode="0.00">
                  <c:v>4.0830559753361495</c:v>
                </c:pt>
                <c:pt idx="15" formatCode="0.00">
                  <c:v>4.1399271051765503</c:v>
                </c:pt>
                <c:pt idx="16" formatCode="0.00">
                  <c:v>4.1098094125158999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53740848"/>
        <c:axId val="246857608"/>
      </c:barChart>
      <c:catAx>
        <c:axId val="2537408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900">
                <a:latin typeface="+mn-lt"/>
              </a:defRPr>
            </a:pPr>
            <a:endParaRPr lang="hu-HU"/>
          </a:p>
        </c:txPr>
        <c:crossAx val="246857608"/>
        <c:crosses val="autoZero"/>
        <c:auto val="1"/>
        <c:lblAlgn val="ctr"/>
        <c:lblOffset val="100"/>
        <c:noMultiLvlLbl val="0"/>
      </c:catAx>
      <c:valAx>
        <c:axId val="246857608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majorTickMark val="out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253740848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"/>
          <c:y val="0.91255993150684933"/>
          <c:w val="0.99798539554719068"/>
          <c:h val="8.7440068493150697E-2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12700">
      <a:solidFill>
        <a:srgbClr val="BFBFBF"/>
      </a:solidFill>
      <a:prstDash val="solid"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22377-24C0-4762-A106-69B18F666D39}" type="datetimeFigureOut">
              <a:rPr lang="hu-HU" smtClean="0"/>
              <a:pPr/>
              <a:t>2014.09.25.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278A5-B628-4B95-AB6A-67655842F58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2099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936D8DE-B29E-4553-A1AD-59DF06032F1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4506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130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8055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562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3242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07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2993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3334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5226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9470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061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74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6535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6289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505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092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305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227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683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580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568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513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1 A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 smtClean="0"/>
          </a:p>
        </p:txBody>
      </p:sp>
      <p:sp>
        <p:nvSpPr>
          <p:cNvPr id="8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0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11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01 Általá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3"/>
          </p:nvPr>
        </p:nvSpPr>
        <p:spPr>
          <a:xfrm>
            <a:off x="250825" y="908051"/>
            <a:ext cx="8640753" cy="5400674"/>
          </a:xfrm>
          <a:prstGeom prst="rect">
            <a:avLst/>
          </a:prstGeom>
        </p:spPr>
        <p:txBody>
          <a:bodyPr lIns="0" tIns="0" rIns="0" bIns="0"/>
          <a:lstStyle>
            <a:lvl1pPr>
              <a:defRPr lang="hu-HU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hu-HU" sz="1600" dirty="0" smtClean="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lang="hu-HU" sz="1400" dirty="0" smtClean="0">
                <a:solidFill>
                  <a:schemeClr val="tx1"/>
                </a:solidFill>
                <a:latin typeface="Calibri" pitchFamily="34" charset="0"/>
              </a:defRPr>
            </a:lvl3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7496"/>
              </a:buClr>
              <a:buFont typeface="Wingdings" pitchFamily="2" charset="2"/>
              <a:buNone/>
            </a:pPr>
            <a:r>
              <a:rPr lang="hu-HU" dirty="0" smtClean="0"/>
              <a:t>Mintaszöveg szerkesztése</a:t>
            </a:r>
          </a:p>
          <a:p>
            <a:pPr marL="44450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dirty="0" smtClean="0"/>
              <a:t>Második szint</a:t>
            </a:r>
          </a:p>
          <a:p>
            <a:pPr marL="889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hu-HU" dirty="0" smtClean="0"/>
              <a:t>Harmadik szint</a:t>
            </a:r>
            <a:endParaRPr lang="hu-HU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2 Csak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13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14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/>
          </p:nvPr>
        </p:nvSpPr>
        <p:spPr>
          <a:xfrm>
            <a:off x="250825" y="908051"/>
            <a:ext cx="8642350" cy="5400674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3 Ábra és szöveg, 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9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1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12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3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908051"/>
            <a:ext cx="8642349" cy="1092199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4" name="Szöveg helye 16"/>
          <p:cNvSpPr>
            <a:spLocks noGrp="1"/>
          </p:cNvSpPr>
          <p:nvPr>
            <p:ph type="body" sz="quarter" idx="13"/>
          </p:nvPr>
        </p:nvSpPr>
        <p:spPr>
          <a:xfrm>
            <a:off x="4932041" y="2143125"/>
            <a:ext cx="3961134" cy="4165600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4 Ábra és szöveg, job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9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1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12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3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908051"/>
            <a:ext cx="8642349" cy="1092199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4" name="Szöveg helye 16"/>
          <p:cNvSpPr>
            <a:spLocks noGrp="1"/>
          </p:cNvSpPr>
          <p:nvPr>
            <p:ph type="body" sz="quarter" idx="13"/>
          </p:nvPr>
        </p:nvSpPr>
        <p:spPr>
          <a:xfrm>
            <a:off x="4932041" y="2143125"/>
            <a:ext cx="3961134" cy="4165600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5 Két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9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1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12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3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908720"/>
            <a:ext cx="8642349" cy="1092199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4" name="Szöveg helye 16"/>
          <p:cNvSpPr>
            <a:spLocks noGrp="1"/>
          </p:cNvSpPr>
          <p:nvPr>
            <p:ph type="body" sz="quarter" idx="13"/>
          </p:nvPr>
        </p:nvSpPr>
        <p:spPr>
          <a:xfrm>
            <a:off x="250826" y="4857760"/>
            <a:ext cx="8642350" cy="1440696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6 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1476" y="1785926"/>
            <a:ext cx="7175916" cy="1440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36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 hasCustomPrompt="1"/>
          </p:nvPr>
        </p:nvSpPr>
        <p:spPr>
          <a:xfrm>
            <a:off x="961476" y="3424996"/>
            <a:ext cx="7175916" cy="5040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Kiegészítő információk a fejezethez, a tartalom rövid kifejtése</a:t>
            </a:r>
            <a:endParaRPr lang="hu-HU" dirty="0"/>
          </a:p>
        </p:txBody>
      </p:sp>
      <p:sp>
        <p:nvSpPr>
          <p:cNvPr id="41" name="Kép helye 40"/>
          <p:cNvSpPr>
            <a:spLocks noGrp="1"/>
          </p:cNvSpPr>
          <p:nvPr>
            <p:ph type="pic" sz="quarter" idx="11"/>
          </p:nvPr>
        </p:nvSpPr>
        <p:spPr>
          <a:xfrm>
            <a:off x="6732589" y="4140390"/>
            <a:ext cx="2142936" cy="2142936"/>
          </a:xfrm>
          <a:prstGeom prst="round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hu-HU" dirty="0" smtClean="0"/>
              <a:t>Kép beszúrásához kattintson az ikonra</a:t>
            </a:r>
            <a:endParaRPr lang="hu-H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11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12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7 Ábraa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 smtClean="0"/>
          </a:p>
        </p:txBody>
      </p:sp>
      <p:sp>
        <p:nvSpPr>
          <p:cNvPr id="8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0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11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2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4869160"/>
            <a:ext cx="8642349" cy="1417340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01 Nyitó"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549" y="4356564"/>
            <a:ext cx="6602413" cy="357190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28" name="Szöveg helye 27"/>
          <p:cNvSpPr>
            <a:spLocks noGrp="1"/>
          </p:cNvSpPr>
          <p:nvPr>
            <p:ph type="body" sz="quarter" idx="10"/>
          </p:nvPr>
        </p:nvSpPr>
        <p:spPr>
          <a:xfrm>
            <a:off x="971550" y="4941168"/>
            <a:ext cx="6600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hu-HU" sz="1600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endParaRPr lang="hu-HU" dirty="0"/>
          </a:p>
        </p:txBody>
      </p:sp>
      <p:sp>
        <p:nvSpPr>
          <p:cNvPr id="27" name="Cím helye 22"/>
          <p:cNvSpPr>
            <a:spLocks noGrp="1"/>
          </p:cNvSpPr>
          <p:nvPr>
            <p:ph type="title"/>
          </p:nvPr>
        </p:nvSpPr>
        <p:spPr>
          <a:xfrm>
            <a:off x="828674" y="1643050"/>
            <a:ext cx="5100648" cy="857256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>
              <a:defRPr lang="hu-HU" sz="5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1" y="5284671"/>
            <a:ext cx="16716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tabLst>
                <a:tab pos="8221663" algn="r"/>
              </a:tabLst>
              <a:def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2"/>
          </p:nvPr>
        </p:nvSpPr>
        <p:spPr>
          <a:xfrm>
            <a:off x="828674" y="2500307"/>
            <a:ext cx="4529144" cy="85725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hu-HU" sz="5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02 Záró"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Kép helye 36"/>
          <p:cNvSpPr>
            <a:spLocks noGrp="1"/>
          </p:cNvSpPr>
          <p:nvPr>
            <p:ph type="pic" sz="quarter" idx="10"/>
          </p:nvPr>
        </p:nvSpPr>
        <p:spPr>
          <a:xfrm>
            <a:off x="971550" y="4370670"/>
            <a:ext cx="792000" cy="792000"/>
          </a:xfrm>
          <a:prstGeom prst="roundRect">
            <a:avLst/>
          </a:prstGeom>
        </p:spPr>
        <p:txBody>
          <a:bodyPr/>
          <a:lstStyle>
            <a:lvl1pPr>
              <a:buFontTx/>
              <a:buNone/>
              <a:defRPr sz="300"/>
            </a:lvl1pPr>
          </a:lstStyle>
          <a:p>
            <a:endParaRPr lang="hu-HU" dirty="0"/>
          </a:p>
        </p:txBody>
      </p:sp>
      <p:sp>
        <p:nvSpPr>
          <p:cNvPr id="39" name="Szöveg helye 38"/>
          <p:cNvSpPr>
            <a:spLocks noGrp="1"/>
          </p:cNvSpPr>
          <p:nvPr>
            <p:ph type="body" sz="quarter" idx="11" hasCustomPrompt="1"/>
          </p:nvPr>
        </p:nvSpPr>
        <p:spPr>
          <a:xfrm>
            <a:off x="1929989" y="4394480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/>
            </a:lvl1pPr>
          </a:lstStyle>
          <a:p>
            <a:pPr lvl="0"/>
            <a:r>
              <a:rPr lang="hu-HU" dirty="0" err="1" smtClean="0"/>
              <a:t>Belléga</a:t>
            </a:r>
            <a:r>
              <a:rPr lang="hu-HU" dirty="0" smtClean="0"/>
              <a:t> Neve</a:t>
            </a:r>
            <a:endParaRPr lang="hu-HU" dirty="0"/>
          </a:p>
        </p:txBody>
      </p:sp>
      <p:sp>
        <p:nvSpPr>
          <p:cNvPr id="41" name="Szöveg helye 40"/>
          <p:cNvSpPr>
            <a:spLocks noGrp="1"/>
          </p:cNvSpPr>
          <p:nvPr>
            <p:ph type="body" sz="quarter" idx="12" hasCustomPrompt="1"/>
          </p:nvPr>
        </p:nvSpPr>
        <p:spPr>
          <a:xfrm>
            <a:off x="1929988" y="4646480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beosztás kisbetűvel</a:t>
            </a:r>
            <a:endParaRPr lang="hu-HU" dirty="0"/>
          </a:p>
        </p:txBody>
      </p:sp>
      <p:sp>
        <p:nvSpPr>
          <p:cNvPr id="43" name="Szöveg helye 42"/>
          <p:cNvSpPr>
            <a:spLocks noGrp="1"/>
          </p:cNvSpPr>
          <p:nvPr>
            <p:ph type="body" sz="quarter" idx="13" hasCustomPrompt="1"/>
          </p:nvPr>
        </p:nvSpPr>
        <p:spPr>
          <a:xfrm>
            <a:off x="1929988" y="4898480"/>
            <a:ext cx="3713209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err="1" smtClean="0"/>
              <a:t>email.cim</a:t>
            </a:r>
            <a:r>
              <a:rPr lang="hu-HU" dirty="0" smtClean="0"/>
              <a:t>@</a:t>
            </a:r>
            <a:r>
              <a:rPr lang="hu-HU" dirty="0" err="1" smtClean="0"/>
              <a:t>bellresearch.com</a:t>
            </a:r>
            <a:endParaRPr lang="hu-HU" dirty="0"/>
          </a:p>
        </p:txBody>
      </p:sp>
      <p:sp>
        <p:nvSpPr>
          <p:cNvPr id="45" name="Kép helye 44"/>
          <p:cNvSpPr>
            <a:spLocks noGrp="1"/>
          </p:cNvSpPr>
          <p:nvPr>
            <p:ph type="pic" sz="quarter" idx="14"/>
          </p:nvPr>
        </p:nvSpPr>
        <p:spPr>
          <a:xfrm>
            <a:off x="971550" y="5373604"/>
            <a:ext cx="792000" cy="79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7496"/>
              </a:buClr>
              <a:buFontTx/>
              <a:buNone/>
              <a:defRPr lang="hu-HU" sz="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hu-HU" dirty="0"/>
          </a:p>
        </p:txBody>
      </p:sp>
      <p:sp>
        <p:nvSpPr>
          <p:cNvPr id="38" name="Cím helye 22"/>
          <p:cNvSpPr>
            <a:spLocks noGrp="1"/>
          </p:cNvSpPr>
          <p:nvPr>
            <p:ph type="title"/>
          </p:nvPr>
        </p:nvSpPr>
        <p:spPr>
          <a:xfrm>
            <a:off x="828674" y="1643507"/>
            <a:ext cx="5100648" cy="8568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>
              <a:defRPr lang="hu-HU" sz="5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C7496"/>
              </a:buClr>
              <a:buFont typeface="Wingdings" pitchFamily="2" charset="2"/>
              <a:buNone/>
            </a:pPr>
            <a:endParaRPr lang="hu-HU" dirty="0"/>
          </a:p>
        </p:txBody>
      </p:sp>
      <p:sp>
        <p:nvSpPr>
          <p:cNvPr id="17" name="Szöveg helye 38"/>
          <p:cNvSpPr>
            <a:spLocks noGrp="1"/>
          </p:cNvSpPr>
          <p:nvPr>
            <p:ph type="body" sz="quarter" idx="15" hasCustomPrompt="1"/>
          </p:nvPr>
        </p:nvSpPr>
        <p:spPr>
          <a:xfrm>
            <a:off x="1938569" y="5397414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/>
            </a:lvl1pPr>
          </a:lstStyle>
          <a:p>
            <a:pPr lvl="0"/>
            <a:r>
              <a:rPr lang="hu-HU" dirty="0" err="1" smtClean="0"/>
              <a:t>Belléga</a:t>
            </a:r>
            <a:r>
              <a:rPr lang="hu-HU" dirty="0" smtClean="0"/>
              <a:t> Neve</a:t>
            </a:r>
            <a:endParaRPr lang="hu-HU" dirty="0"/>
          </a:p>
        </p:txBody>
      </p:sp>
      <p:sp>
        <p:nvSpPr>
          <p:cNvPr id="18" name="Szöveg helye 40"/>
          <p:cNvSpPr>
            <a:spLocks noGrp="1"/>
          </p:cNvSpPr>
          <p:nvPr>
            <p:ph type="body" sz="quarter" idx="16" hasCustomPrompt="1"/>
          </p:nvPr>
        </p:nvSpPr>
        <p:spPr>
          <a:xfrm>
            <a:off x="1938569" y="5649414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beosztás kisbetűvel</a:t>
            </a:r>
            <a:endParaRPr lang="hu-HU" dirty="0"/>
          </a:p>
        </p:txBody>
      </p:sp>
      <p:sp>
        <p:nvSpPr>
          <p:cNvPr id="19" name="Szöveg helye 42"/>
          <p:cNvSpPr>
            <a:spLocks noGrp="1"/>
          </p:cNvSpPr>
          <p:nvPr>
            <p:ph type="body" sz="quarter" idx="17" hasCustomPrompt="1"/>
          </p:nvPr>
        </p:nvSpPr>
        <p:spPr>
          <a:xfrm>
            <a:off x="1938569" y="5901414"/>
            <a:ext cx="3715148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err="1" smtClean="0"/>
              <a:t>email.cim</a:t>
            </a:r>
            <a:r>
              <a:rPr lang="hu-HU" dirty="0" smtClean="0"/>
              <a:t>@</a:t>
            </a:r>
            <a:r>
              <a:rPr lang="hu-HU" dirty="0" err="1" smtClean="0"/>
              <a:t>bellresearch.com</a:t>
            </a:r>
            <a:endParaRPr lang="hu-HU" dirty="0"/>
          </a:p>
        </p:txBody>
      </p:sp>
      <p:sp>
        <p:nvSpPr>
          <p:cNvPr id="11" name="Szöveg helye 13"/>
          <p:cNvSpPr>
            <a:spLocks noGrp="1"/>
          </p:cNvSpPr>
          <p:nvPr>
            <p:ph type="body" sz="quarter" idx="18"/>
          </p:nvPr>
        </p:nvSpPr>
        <p:spPr>
          <a:xfrm>
            <a:off x="828674" y="2500307"/>
            <a:ext cx="4529144" cy="85725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hu-HU" sz="5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56"/>
          <p:cNvSpPr>
            <a:spLocks/>
          </p:cNvSpPr>
          <p:nvPr/>
        </p:nvSpPr>
        <p:spPr bwMode="auto">
          <a:xfrm>
            <a:off x="-32" y="0"/>
            <a:ext cx="9144000" cy="1000108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 smtClean="0"/>
          </a:p>
        </p:txBody>
      </p:sp>
      <p:grpSp>
        <p:nvGrpSpPr>
          <p:cNvPr id="7" name="Csoportba foglalás 9"/>
          <p:cNvGrpSpPr/>
          <p:nvPr/>
        </p:nvGrpSpPr>
        <p:grpSpPr>
          <a:xfrm>
            <a:off x="7643826" y="326205"/>
            <a:ext cx="1247753" cy="210465"/>
            <a:chOff x="4926013" y="263525"/>
            <a:chExt cx="1581151" cy="266700"/>
          </a:xfrm>
        </p:grpSpPr>
        <p:grpSp>
          <p:nvGrpSpPr>
            <p:cNvPr id="8" name="Csoportba foglalás 27"/>
            <p:cNvGrpSpPr/>
            <p:nvPr userDrawn="1"/>
          </p:nvGrpSpPr>
          <p:grpSpPr>
            <a:xfrm>
              <a:off x="4926013" y="263525"/>
              <a:ext cx="436563" cy="266700"/>
              <a:chOff x="4926013" y="263525"/>
              <a:chExt cx="436563" cy="266700"/>
            </a:xfrm>
          </p:grpSpPr>
          <p:sp>
            <p:nvSpPr>
              <p:cNvPr id="18" name="Freeform 5"/>
              <p:cNvSpPr>
                <a:spLocks noEditPoints="1"/>
              </p:cNvSpPr>
              <p:nvPr userDrawn="1"/>
            </p:nvSpPr>
            <p:spPr bwMode="auto">
              <a:xfrm>
                <a:off x="4926013" y="268288"/>
                <a:ext cx="142875" cy="217488"/>
              </a:xfrm>
              <a:custGeom>
                <a:avLst/>
                <a:gdLst/>
                <a:ahLst/>
                <a:cxnLst>
                  <a:cxn ang="0">
                    <a:pos x="20" y="56"/>
                  </a:cxn>
                  <a:cxn ang="0">
                    <a:pos x="10" y="51"/>
                  </a:cxn>
                  <a:cxn ang="0">
                    <a:pos x="10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1"/>
                  </a:cxn>
                  <a:cxn ang="0">
                    <a:pos x="21" y="17"/>
                  </a:cxn>
                  <a:cxn ang="0">
                    <a:pos x="34" y="23"/>
                  </a:cxn>
                  <a:cxn ang="0">
                    <a:pos x="38" y="38"/>
                  </a:cxn>
                  <a:cxn ang="0">
                    <a:pos x="33" y="51"/>
                  </a:cxn>
                  <a:cxn ang="0">
                    <a:pos x="20" y="56"/>
                  </a:cxn>
                  <a:cxn ang="0">
                    <a:pos x="23" y="26"/>
                  </a:cxn>
                  <a:cxn ang="0">
                    <a:pos x="19" y="25"/>
                  </a:cxn>
                  <a:cxn ang="0">
                    <a:pos x="10" y="32"/>
                  </a:cxn>
                  <a:cxn ang="0">
                    <a:pos x="10" y="41"/>
                  </a:cxn>
                  <a:cxn ang="0">
                    <a:pos x="13" y="46"/>
                  </a:cxn>
                  <a:cxn ang="0">
                    <a:pos x="19" y="48"/>
                  </a:cxn>
                  <a:cxn ang="0">
                    <a:pos x="27" y="45"/>
                  </a:cxn>
                  <a:cxn ang="0">
                    <a:pos x="30" y="38"/>
                  </a:cxn>
                  <a:cxn ang="0">
                    <a:pos x="23" y="26"/>
                  </a:cxn>
                </a:cxnLst>
                <a:rect l="0" t="0" r="r" b="b"/>
                <a:pathLst>
                  <a:path w="38" h="56">
                    <a:moveTo>
                      <a:pt x="20" y="56"/>
                    </a:moveTo>
                    <a:cubicBezTo>
                      <a:pt x="16" y="56"/>
                      <a:pt x="12" y="54"/>
                      <a:pt x="10" y="51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4" y="18"/>
                      <a:pt x="18" y="17"/>
                      <a:pt x="21" y="17"/>
                    </a:cubicBezTo>
                    <a:cubicBezTo>
                      <a:pt x="27" y="17"/>
                      <a:pt x="31" y="19"/>
                      <a:pt x="34" y="23"/>
                    </a:cubicBezTo>
                    <a:cubicBezTo>
                      <a:pt x="37" y="27"/>
                      <a:pt x="38" y="32"/>
                      <a:pt x="38" y="38"/>
                    </a:cubicBezTo>
                    <a:cubicBezTo>
                      <a:pt x="38" y="44"/>
                      <a:pt x="37" y="48"/>
                      <a:pt x="33" y="51"/>
                    </a:cubicBezTo>
                    <a:cubicBezTo>
                      <a:pt x="30" y="55"/>
                      <a:pt x="26" y="56"/>
                      <a:pt x="20" y="56"/>
                    </a:cubicBezTo>
                    <a:close/>
                    <a:moveTo>
                      <a:pt x="23" y="26"/>
                    </a:moveTo>
                    <a:cubicBezTo>
                      <a:pt x="22" y="25"/>
                      <a:pt x="21" y="25"/>
                      <a:pt x="19" y="25"/>
                    </a:cubicBezTo>
                    <a:cubicBezTo>
                      <a:pt x="15" y="25"/>
                      <a:pt x="12" y="27"/>
                      <a:pt x="10" y="3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2"/>
                      <a:pt x="11" y="44"/>
                      <a:pt x="13" y="46"/>
                    </a:cubicBezTo>
                    <a:cubicBezTo>
                      <a:pt x="15" y="47"/>
                      <a:pt x="17" y="48"/>
                      <a:pt x="19" y="48"/>
                    </a:cubicBezTo>
                    <a:cubicBezTo>
                      <a:pt x="22" y="48"/>
                      <a:pt x="25" y="47"/>
                      <a:pt x="27" y="45"/>
                    </a:cubicBezTo>
                    <a:cubicBezTo>
                      <a:pt x="29" y="44"/>
                      <a:pt x="30" y="41"/>
                      <a:pt x="30" y="38"/>
                    </a:cubicBezTo>
                    <a:cubicBezTo>
                      <a:pt x="30" y="32"/>
                      <a:pt x="28" y="27"/>
                      <a:pt x="2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 userDrawn="1"/>
            </p:nvSpPr>
            <p:spPr bwMode="auto">
              <a:xfrm>
                <a:off x="5087938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9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7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9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9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9" y="25"/>
                    </a:moveTo>
                    <a:cubicBezTo>
                      <a:pt x="9" y="27"/>
                      <a:pt x="10" y="29"/>
                      <a:pt x="12" y="30"/>
                    </a:cubicBezTo>
                    <a:cubicBezTo>
                      <a:pt x="14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7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1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7" y="12"/>
                      <a:pt x="39" y="18"/>
                      <a:pt x="39" y="25"/>
                    </a:cubicBezTo>
                    <a:lnTo>
                      <a:pt x="9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0" y="13"/>
                      <a:pt x="9" y="16"/>
                      <a:pt x="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0" name="Freeform 7"/>
              <p:cNvSpPr>
                <a:spLocks/>
              </p:cNvSpPr>
              <p:nvPr userDrawn="1"/>
            </p:nvSpPr>
            <p:spPr bwMode="auto">
              <a:xfrm>
                <a:off x="5329238" y="263525"/>
                <a:ext cx="33338" cy="266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68">
                    <a:moveTo>
                      <a:pt x="21" y="0"/>
                    </a:moveTo>
                    <a:lnTo>
                      <a:pt x="21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1" name="Freeform 8"/>
              <p:cNvSpPr>
                <a:spLocks/>
              </p:cNvSpPr>
              <p:nvPr userDrawn="1"/>
            </p:nvSpPr>
            <p:spPr bwMode="auto">
              <a:xfrm>
                <a:off x="5257801" y="263525"/>
                <a:ext cx="38100" cy="2667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168">
                    <a:moveTo>
                      <a:pt x="24" y="0"/>
                    </a:moveTo>
                    <a:lnTo>
                      <a:pt x="24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  <p:grpSp>
          <p:nvGrpSpPr>
            <p:cNvPr id="9" name="Csoportba foglalás 49"/>
            <p:cNvGrpSpPr/>
            <p:nvPr userDrawn="1"/>
          </p:nvGrpSpPr>
          <p:grpSpPr>
            <a:xfrm>
              <a:off x="5397501" y="271463"/>
              <a:ext cx="1109663" cy="219075"/>
              <a:chOff x="5397501" y="271463"/>
              <a:chExt cx="1109663" cy="219075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auto">
              <a:xfrm>
                <a:off x="5397501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1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1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2"/>
                      <a:pt x="15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1" name="Freeform 10"/>
              <p:cNvSpPr>
                <a:spLocks noEditPoints="1"/>
              </p:cNvSpPr>
              <p:nvPr userDrawn="1"/>
            </p:nvSpPr>
            <p:spPr bwMode="auto">
              <a:xfrm>
                <a:off x="5495926" y="330200"/>
                <a:ext cx="146050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8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5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2" y="11"/>
                  </a:cxn>
                  <a:cxn ang="0">
                    <a:pos x="10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0" y="29"/>
                      <a:pt x="12" y="30"/>
                    </a:cubicBezTo>
                    <a:cubicBezTo>
                      <a:pt x="13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8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5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4" y="9"/>
                      <a:pt x="12" y="11"/>
                    </a:cubicBezTo>
                    <a:cubicBezTo>
                      <a:pt x="10" y="13"/>
                      <a:pt x="10" y="16"/>
                      <a:pt x="1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auto">
              <a:xfrm>
                <a:off x="5654676" y="330200"/>
                <a:ext cx="123825" cy="160338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5" y="41"/>
                  </a:cxn>
                  <a:cxn ang="0">
                    <a:pos x="0" y="38"/>
                  </a:cxn>
                  <a:cxn ang="0">
                    <a:pos x="4" y="30"/>
                  </a:cxn>
                  <a:cxn ang="0">
                    <a:pos x="16" y="33"/>
                  </a:cxn>
                  <a:cxn ang="0">
                    <a:pos x="20" y="32"/>
                  </a:cxn>
                  <a:cxn ang="0">
                    <a:pos x="23" y="29"/>
                  </a:cxn>
                  <a:cxn ang="0">
                    <a:pos x="18" y="25"/>
                  </a:cxn>
                  <a:cxn ang="0">
                    <a:pos x="9" y="22"/>
                  </a:cxn>
                  <a:cxn ang="0">
                    <a:pos x="0" y="12"/>
                  </a:cxn>
                  <a:cxn ang="0">
                    <a:pos x="6" y="3"/>
                  </a:cxn>
                  <a:cxn ang="0">
                    <a:pos x="18" y="0"/>
                  </a:cxn>
                  <a:cxn ang="0">
                    <a:pos x="31" y="3"/>
                  </a:cxn>
                  <a:cxn ang="0">
                    <a:pos x="28" y="11"/>
                  </a:cxn>
                  <a:cxn ang="0">
                    <a:pos x="16" y="8"/>
                  </a:cxn>
                  <a:cxn ang="0">
                    <a:pos x="11" y="12"/>
                  </a:cxn>
                  <a:cxn ang="0">
                    <a:pos x="16" y="16"/>
                  </a:cxn>
                  <a:cxn ang="0">
                    <a:pos x="25" y="18"/>
                  </a:cxn>
                  <a:cxn ang="0">
                    <a:pos x="33" y="28"/>
                  </a:cxn>
                  <a:cxn ang="0">
                    <a:pos x="22" y="40"/>
                  </a:cxn>
                </a:cxnLst>
                <a:rect l="0" t="0" r="r" b="b"/>
                <a:pathLst>
                  <a:path w="33" h="41">
                    <a:moveTo>
                      <a:pt x="22" y="40"/>
                    </a:moveTo>
                    <a:cubicBezTo>
                      <a:pt x="19" y="41"/>
                      <a:pt x="17" y="41"/>
                      <a:pt x="15" y="41"/>
                    </a:cubicBezTo>
                    <a:cubicBezTo>
                      <a:pt x="11" y="41"/>
                      <a:pt x="6" y="40"/>
                      <a:pt x="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7" y="32"/>
                      <a:pt x="11" y="33"/>
                      <a:pt x="16" y="33"/>
                    </a:cubicBezTo>
                    <a:cubicBezTo>
                      <a:pt x="17" y="33"/>
                      <a:pt x="19" y="33"/>
                      <a:pt x="20" y="32"/>
                    </a:cubicBezTo>
                    <a:cubicBezTo>
                      <a:pt x="23" y="31"/>
                      <a:pt x="23" y="30"/>
                      <a:pt x="23" y="29"/>
                    </a:cubicBezTo>
                    <a:cubicBezTo>
                      <a:pt x="23" y="27"/>
                      <a:pt x="22" y="26"/>
                      <a:pt x="18" y="25"/>
                    </a:cubicBezTo>
                    <a:cubicBezTo>
                      <a:pt x="16" y="25"/>
                      <a:pt x="13" y="24"/>
                      <a:pt x="9" y="22"/>
                    </a:cubicBezTo>
                    <a:cubicBezTo>
                      <a:pt x="3" y="21"/>
                      <a:pt x="0" y="17"/>
                      <a:pt x="0" y="12"/>
                    </a:cubicBezTo>
                    <a:cubicBezTo>
                      <a:pt x="0" y="8"/>
                      <a:pt x="3" y="5"/>
                      <a:pt x="6" y="3"/>
                    </a:cubicBezTo>
                    <a:cubicBezTo>
                      <a:pt x="9" y="1"/>
                      <a:pt x="14" y="0"/>
                      <a:pt x="18" y="0"/>
                    </a:cubicBezTo>
                    <a:cubicBezTo>
                      <a:pt x="24" y="0"/>
                      <a:pt x="28" y="1"/>
                      <a:pt x="31" y="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4" y="9"/>
                      <a:pt x="20" y="8"/>
                      <a:pt x="16" y="8"/>
                    </a:cubicBezTo>
                    <a:cubicBezTo>
                      <a:pt x="13" y="8"/>
                      <a:pt x="11" y="9"/>
                      <a:pt x="11" y="12"/>
                    </a:cubicBezTo>
                    <a:cubicBezTo>
                      <a:pt x="11" y="13"/>
                      <a:pt x="13" y="15"/>
                      <a:pt x="16" y="16"/>
                    </a:cubicBezTo>
                    <a:cubicBezTo>
                      <a:pt x="18" y="16"/>
                      <a:pt x="22" y="17"/>
                      <a:pt x="25" y="18"/>
                    </a:cubicBezTo>
                    <a:cubicBezTo>
                      <a:pt x="30" y="20"/>
                      <a:pt x="33" y="24"/>
                      <a:pt x="33" y="28"/>
                    </a:cubicBezTo>
                    <a:cubicBezTo>
                      <a:pt x="33" y="35"/>
                      <a:pt x="29" y="39"/>
                      <a:pt x="22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 userDrawn="1"/>
            </p:nvSpPr>
            <p:spPr bwMode="auto">
              <a:xfrm>
                <a:off x="5789613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8" y="33"/>
                  </a:cxn>
                  <a:cxn ang="0">
                    <a:pos x="21" y="33"/>
                  </a:cxn>
                  <a:cxn ang="0">
                    <a:pos x="28" y="3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6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10" y="18"/>
                  </a:cxn>
                  <a:cxn ang="0">
                    <a:pos x="30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1" y="29"/>
                      <a:pt x="12" y="30"/>
                    </a:cubicBezTo>
                    <a:cubicBezTo>
                      <a:pt x="14" y="32"/>
                      <a:pt x="16" y="33"/>
                      <a:pt x="18" y="33"/>
                    </a:cubicBezTo>
                    <a:cubicBezTo>
                      <a:pt x="19" y="33"/>
                      <a:pt x="19" y="33"/>
                      <a:pt x="21" y="33"/>
                    </a:cubicBezTo>
                    <a:cubicBezTo>
                      <a:pt x="24" y="33"/>
                      <a:pt x="26" y="32"/>
                      <a:pt x="28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9"/>
                      <a:pt x="27" y="41"/>
                      <a:pt x="21" y="41"/>
                    </a:cubicBezTo>
                    <a:cubicBezTo>
                      <a:pt x="15" y="41"/>
                      <a:pt x="10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0"/>
                    </a:cubicBezTo>
                    <a:cubicBezTo>
                      <a:pt x="28" y="0"/>
                      <a:pt x="32" y="3"/>
                      <a:pt x="36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1" y="13"/>
                      <a:pt x="10" y="16"/>
                      <a:pt x="1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29" y="13"/>
                      <a:pt x="27" y="11"/>
                    </a:cubicBezTo>
                    <a:cubicBezTo>
                      <a:pt x="26" y="9"/>
                      <a:pt x="24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4" name="Freeform 13"/>
              <p:cNvSpPr>
                <a:spLocks noEditPoints="1"/>
              </p:cNvSpPr>
              <p:nvPr userDrawn="1"/>
            </p:nvSpPr>
            <p:spPr bwMode="auto">
              <a:xfrm>
                <a:off x="5956301" y="330200"/>
                <a:ext cx="131763" cy="155575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26" y="37"/>
                  </a:cxn>
                  <a:cxn ang="0">
                    <a:pos x="14" y="40"/>
                  </a:cxn>
                  <a:cxn ang="0">
                    <a:pos x="3" y="37"/>
                  </a:cxn>
                  <a:cxn ang="0">
                    <a:pos x="0" y="27"/>
                  </a:cxn>
                  <a:cxn ang="0">
                    <a:pos x="5" y="17"/>
                  </a:cxn>
                  <a:cxn ang="0">
                    <a:pos x="16" y="13"/>
                  </a:cxn>
                  <a:cxn ang="0">
                    <a:pos x="26" y="1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0" y="3"/>
                  </a:cxn>
                  <a:cxn ang="0">
                    <a:pos x="35" y="13"/>
                  </a:cxn>
                  <a:cxn ang="0">
                    <a:pos x="35" y="40"/>
                  </a:cxn>
                  <a:cxn ang="0">
                    <a:pos x="26" y="40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19" y="21"/>
                  </a:cxn>
                  <a:cxn ang="0">
                    <a:pos x="9" y="27"/>
                  </a:cxn>
                  <a:cxn ang="0">
                    <a:pos x="12" y="31"/>
                  </a:cxn>
                  <a:cxn ang="0">
                    <a:pos x="18" y="33"/>
                  </a:cxn>
                  <a:cxn ang="0">
                    <a:pos x="23" y="31"/>
                  </a:cxn>
                  <a:cxn ang="0">
                    <a:pos x="26" y="29"/>
                  </a:cxn>
                  <a:cxn ang="0">
                    <a:pos x="26" y="24"/>
                  </a:cxn>
                </a:cxnLst>
                <a:rect l="0" t="0" r="r" b="b"/>
                <a:pathLst>
                  <a:path w="35" h="40">
                    <a:moveTo>
                      <a:pt x="26" y="40"/>
                    </a:moveTo>
                    <a:cubicBezTo>
                      <a:pt x="26" y="37"/>
                      <a:pt x="26" y="37"/>
                      <a:pt x="26" y="37"/>
                    </a:cubicBezTo>
                    <a:cubicBezTo>
                      <a:pt x="22" y="39"/>
                      <a:pt x="18" y="40"/>
                      <a:pt x="14" y="40"/>
                    </a:cubicBezTo>
                    <a:cubicBezTo>
                      <a:pt x="10" y="40"/>
                      <a:pt x="6" y="39"/>
                      <a:pt x="3" y="37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3"/>
                      <a:pt x="2" y="19"/>
                      <a:pt x="5" y="17"/>
                    </a:cubicBezTo>
                    <a:cubicBezTo>
                      <a:pt x="7" y="15"/>
                      <a:pt x="12" y="13"/>
                      <a:pt x="16" y="13"/>
                    </a:cubicBezTo>
                    <a:cubicBezTo>
                      <a:pt x="20" y="13"/>
                      <a:pt x="23" y="15"/>
                      <a:pt x="26" y="17"/>
                    </a:cubicBezTo>
                    <a:cubicBezTo>
                      <a:pt x="26" y="10"/>
                      <a:pt x="23" y="7"/>
                      <a:pt x="17" y="7"/>
                    </a:cubicBezTo>
                    <a:cubicBezTo>
                      <a:pt x="14" y="7"/>
                      <a:pt x="11" y="7"/>
                      <a:pt x="9" y="9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1"/>
                      <a:pt x="13" y="0"/>
                      <a:pt x="18" y="0"/>
                    </a:cubicBezTo>
                    <a:cubicBezTo>
                      <a:pt x="23" y="0"/>
                      <a:pt x="27" y="1"/>
                      <a:pt x="30" y="3"/>
                    </a:cubicBezTo>
                    <a:cubicBezTo>
                      <a:pt x="34" y="5"/>
                      <a:pt x="35" y="9"/>
                      <a:pt x="35" y="13"/>
                    </a:cubicBezTo>
                    <a:cubicBezTo>
                      <a:pt x="35" y="40"/>
                      <a:pt x="35" y="40"/>
                      <a:pt x="35" y="40"/>
                    </a:cubicBezTo>
                    <a:lnTo>
                      <a:pt x="26" y="40"/>
                    </a:lnTo>
                    <a:close/>
                    <a:moveTo>
                      <a:pt x="26" y="24"/>
                    </a:moveTo>
                    <a:cubicBezTo>
                      <a:pt x="26" y="23"/>
                      <a:pt x="25" y="22"/>
                      <a:pt x="23" y="21"/>
                    </a:cubicBezTo>
                    <a:cubicBezTo>
                      <a:pt x="22" y="21"/>
                      <a:pt x="20" y="21"/>
                      <a:pt x="19" y="21"/>
                    </a:cubicBezTo>
                    <a:cubicBezTo>
                      <a:pt x="12" y="21"/>
                      <a:pt x="9" y="23"/>
                      <a:pt x="9" y="27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3"/>
                      <a:pt x="18" y="33"/>
                    </a:cubicBezTo>
                    <a:cubicBezTo>
                      <a:pt x="19" y="33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6" y="2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5" name="Freeform 14"/>
              <p:cNvSpPr>
                <a:spLocks/>
              </p:cNvSpPr>
              <p:nvPr userDrawn="1"/>
            </p:nvSpPr>
            <p:spPr bwMode="auto">
              <a:xfrm>
                <a:off x="6118226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0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0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2"/>
                      <a:pt x="15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>
                <a:off x="6216651" y="333375"/>
                <a:ext cx="131763" cy="15716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5"/>
                  </a:cxn>
                  <a:cxn ang="0">
                    <a:pos x="20" y="0"/>
                  </a:cxn>
                  <a:cxn ang="0">
                    <a:pos x="33" y="4"/>
                  </a:cxn>
                  <a:cxn ang="0">
                    <a:pos x="27" y="9"/>
                  </a:cxn>
                  <a:cxn ang="0">
                    <a:pos x="20" y="7"/>
                  </a:cxn>
                  <a:cxn ang="0">
                    <a:pos x="12" y="11"/>
                  </a:cxn>
                  <a:cxn ang="0">
                    <a:pos x="10" y="20"/>
                  </a:cxn>
                  <a:cxn ang="0">
                    <a:pos x="20" y="32"/>
                  </a:cxn>
                  <a:cxn ang="0">
                    <a:pos x="27" y="30"/>
                  </a:cxn>
                  <a:cxn ang="0">
                    <a:pos x="35" y="35"/>
                  </a:cxn>
                  <a:cxn ang="0">
                    <a:pos x="20" y="40"/>
                  </a:cxn>
                </a:cxnLst>
                <a:rect l="0" t="0" r="r" b="b"/>
                <a:pathLst>
                  <a:path w="35" h="40">
                    <a:moveTo>
                      <a:pt x="20" y="40"/>
                    </a:moveTo>
                    <a:cubicBezTo>
                      <a:pt x="14" y="40"/>
                      <a:pt x="9" y="38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10" y="2"/>
                      <a:pt x="14" y="0"/>
                      <a:pt x="20" y="0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3" y="7"/>
                      <a:pt x="20" y="7"/>
                    </a:cubicBezTo>
                    <a:cubicBezTo>
                      <a:pt x="17" y="7"/>
                      <a:pt x="14" y="9"/>
                      <a:pt x="12" y="11"/>
                    </a:cubicBezTo>
                    <a:cubicBezTo>
                      <a:pt x="11" y="14"/>
                      <a:pt x="10" y="17"/>
                      <a:pt x="10" y="20"/>
                    </a:cubicBezTo>
                    <a:cubicBezTo>
                      <a:pt x="10" y="28"/>
                      <a:pt x="13" y="32"/>
                      <a:pt x="20" y="32"/>
                    </a:cubicBezTo>
                    <a:cubicBezTo>
                      <a:pt x="23" y="32"/>
                      <a:pt x="26" y="31"/>
                      <a:pt x="27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8"/>
                      <a:pt x="27" y="40"/>
                      <a:pt x="20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6372226" y="271463"/>
                <a:ext cx="134938" cy="214313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27" y="32"/>
                  </a:cxn>
                  <a:cxn ang="0">
                    <a:pos x="24" y="27"/>
                  </a:cxn>
                  <a:cxn ang="0">
                    <a:pos x="18" y="24"/>
                  </a:cxn>
                  <a:cxn ang="0">
                    <a:pos x="13" y="27"/>
                  </a:cxn>
                  <a:cxn ang="0">
                    <a:pos x="9" y="32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3"/>
                  </a:cxn>
                  <a:cxn ang="0">
                    <a:pos x="22" y="17"/>
                  </a:cxn>
                  <a:cxn ang="0">
                    <a:pos x="32" y="21"/>
                  </a:cxn>
                  <a:cxn ang="0">
                    <a:pos x="36" y="31"/>
                  </a:cxn>
                  <a:cxn ang="0">
                    <a:pos x="36" y="55"/>
                  </a:cxn>
                </a:cxnLst>
                <a:rect l="0" t="0" r="r" b="b"/>
                <a:pathLst>
                  <a:path w="36" h="55">
                    <a:moveTo>
                      <a:pt x="27" y="55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0"/>
                      <a:pt x="26" y="28"/>
                      <a:pt x="24" y="27"/>
                    </a:cubicBezTo>
                    <a:cubicBezTo>
                      <a:pt x="23" y="25"/>
                      <a:pt x="21" y="24"/>
                      <a:pt x="18" y="24"/>
                    </a:cubicBezTo>
                    <a:cubicBezTo>
                      <a:pt x="16" y="24"/>
                      <a:pt x="15" y="25"/>
                      <a:pt x="13" y="27"/>
                    </a:cubicBezTo>
                    <a:cubicBezTo>
                      <a:pt x="11" y="28"/>
                      <a:pt x="9" y="30"/>
                      <a:pt x="9" y="32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2" y="19"/>
                      <a:pt x="16" y="17"/>
                      <a:pt x="22" y="17"/>
                    </a:cubicBezTo>
                    <a:cubicBezTo>
                      <a:pt x="26" y="17"/>
                      <a:pt x="30" y="18"/>
                      <a:pt x="32" y="21"/>
                    </a:cubicBezTo>
                    <a:cubicBezTo>
                      <a:pt x="35" y="23"/>
                      <a:pt x="36" y="26"/>
                      <a:pt x="36" y="31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</p:grpSp>
      <p:sp>
        <p:nvSpPr>
          <p:cNvPr id="1029" name="Freeform 5"/>
          <p:cNvSpPr>
            <a:spLocks/>
          </p:cNvSpPr>
          <p:nvPr/>
        </p:nvSpPr>
        <p:spPr bwMode="auto">
          <a:xfrm>
            <a:off x="0" y="542947"/>
            <a:ext cx="9144000" cy="6029325"/>
          </a:xfrm>
          <a:custGeom>
            <a:avLst/>
            <a:gdLst/>
            <a:ahLst/>
            <a:cxnLst>
              <a:cxn ang="0">
                <a:pos x="4691" y="51"/>
              </a:cxn>
              <a:cxn ang="0">
                <a:pos x="4691" y="0"/>
              </a:cxn>
              <a:cxn ang="0">
                <a:pos x="4613" y="51"/>
              </a:cxn>
              <a:cxn ang="0">
                <a:pos x="0" y="51"/>
              </a:cxn>
              <a:cxn ang="0">
                <a:pos x="0" y="3798"/>
              </a:cxn>
              <a:cxn ang="0">
                <a:pos x="5760" y="3798"/>
              </a:cxn>
              <a:cxn ang="0">
                <a:pos x="5760" y="51"/>
              </a:cxn>
              <a:cxn ang="0">
                <a:pos x="4691" y="51"/>
              </a:cxn>
            </a:cxnLst>
            <a:rect l="0" t="0" r="r" b="b"/>
            <a:pathLst>
              <a:path w="5760" h="3798">
                <a:moveTo>
                  <a:pt x="4691" y="51"/>
                </a:moveTo>
                <a:lnTo>
                  <a:pt x="4691" y="0"/>
                </a:lnTo>
                <a:lnTo>
                  <a:pt x="4613" y="51"/>
                </a:lnTo>
                <a:lnTo>
                  <a:pt x="0" y="51"/>
                </a:lnTo>
                <a:lnTo>
                  <a:pt x="0" y="3798"/>
                </a:lnTo>
                <a:lnTo>
                  <a:pt x="5760" y="3798"/>
                </a:lnTo>
                <a:lnTo>
                  <a:pt x="5760" y="51"/>
                </a:lnTo>
                <a:lnTo>
                  <a:pt x="4691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23" name="Szöveg helye 22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25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3" r:id="rId3"/>
    <p:sldLayoutId id="2147483674" r:id="rId4"/>
    <p:sldLayoutId id="2147483675" r:id="rId5"/>
    <p:sldLayoutId id="2147483651" r:id="rId6"/>
    <p:sldLayoutId id="2147483677" r:id="rId7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7496"/>
        </a:buClr>
        <a:buFont typeface="Wingdings" pitchFamily="2" charset="2"/>
        <a:buNone/>
        <a:defRPr sz="1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4450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2pPr>
      <a:lvl3pPr marL="8890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>
            <a:spLocks/>
          </p:cNvSpPr>
          <p:nvPr/>
        </p:nvSpPr>
        <p:spPr bwMode="auto">
          <a:xfrm>
            <a:off x="0" y="0"/>
            <a:ext cx="9144000" cy="620713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0" y="0"/>
              </a:cxn>
              <a:cxn ang="0">
                <a:pos x="0" y="391"/>
              </a:cxn>
              <a:cxn ang="0">
                <a:pos x="4613" y="391"/>
              </a:cxn>
              <a:cxn ang="0">
                <a:pos x="4691" y="340"/>
              </a:cxn>
              <a:cxn ang="0">
                <a:pos x="4691" y="391"/>
              </a:cxn>
              <a:cxn ang="0">
                <a:pos x="5760" y="391"/>
              </a:cxn>
              <a:cxn ang="0">
                <a:pos x="5760" y="0"/>
              </a:cxn>
            </a:cxnLst>
            <a:rect l="0" t="0" r="r" b="b"/>
            <a:pathLst>
              <a:path w="5760" h="391">
                <a:moveTo>
                  <a:pt x="5760" y="0"/>
                </a:moveTo>
                <a:lnTo>
                  <a:pt x="0" y="0"/>
                </a:lnTo>
                <a:lnTo>
                  <a:pt x="0" y="391"/>
                </a:lnTo>
                <a:lnTo>
                  <a:pt x="4613" y="391"/>
                </a:lnTo>
                <a:lnTo>
                  <a:pt x="4691" y="340"/>
                </a:lnTo>
                <a:lnTo>
                  <a:pt x="4691" y="391"/>
                </a:lnTo>
                <a:lnTo>
                  <a:pt x="5760" y="391"/>
                </a:lnTo>
                <a:lnTo>
                  <a:pt x="5760" y="0"/>
                </a:lnTo>
                <a:close/>
              </a:path>
            </a:pathLst>
          </a:cu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4143380"/>
            <a:ext cx="9144000" cy="242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357950" y="6572272"/>
            <a:ext cx="2500330" cy="2857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hu-HU" sz="1100" dirty="0" smtClean="0">
                <a:solidFill>
                  <a:schemeClr val="tx2"/>
                </a:solidFill>
                <a:latin typeface="+mj-lt"/>
              </a:rPr>
              <a:t>Jó döntéseket támogatunk.</a:t>
            </a:r>
            <a:endParaRPr lang="hu-HU" sz="11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Csoportba foglalás 10"/>
          <p:cNvGrpSpPr/>
          <p:nvPr/>
        </p:nvGrpSpPr>
        <p:grpSpPr>
          <a:xfrm>
            <a:off x="7643826" y="326205"/>
            <a:ext cx="1247753" cy="210465"/>
            <a:chOff x="4926013" y="263525"/>
            <a:chExt cx="1581151" cy="266700"/>
          </a:xfrm>
        </p:grpSpPr>
        <p:grpSp>
          <p:nvGrpSpPr>
            <p:cNvPr id="9" name="Csoportba foglalás 27"/>
            <p:cNvGrpSpPr/>
            <p:nvPr userDrawn="1"/>
          </p:nvGrpSpPr>
          <p:grpSpPr>
            <a:xfrm>
              <a:off x="4926013" y="263525"/>
              <a:ext cx="436563" cy="266700"/>
              <a:chOff x="4926013" y="263525"/>
              <a:chExt cx="436563" cy="266700"/>
            </a:xfrm>
          </p:grpSpPr>
          <p:sp>
            <p:nvSpPr>
              <p:cNvPr id="19" name="Freeform 5"/>
              <p:cNvSpPr>
                <a:spLocks noEditPoints="1"/>
              </p:cNvSpPr>
              <p:nvPr userDrawn="1"/>
            </p:nvSpPr>
            <p:spPr bwMode="auto">
              <a:xfrm>
                <a:off x="4926013" y="268288"/>
                <a:ext cx="142875" cy="217488"/>
              </a:xfrm>
              <a:custGeom>
                <a:avLst/>
                <a:gdLst/>
                <a:ahLst/>
                <a:cxnLst>
                  <a:cxn ang="0">
                    <a:pos x="20" y="56"/>
                  </a:cxn>
                  <a:cxn ang="0">
                    <a:pos x="10" y="51"/>
                  </a:cxn>
                  <a:cxn ang="0">
                    <a:pos x="10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1"/>
                  </a:cxn>
                  <a:cxn ang="0">
                    <a:pos x="21" y="17"/>
                  </a:cxn>
                  <a:cxn ang="0">
                    <a:pos x="34" y="23"/>
                  </a:cxn>
                  <a:cxn ang="0">
                    <a:pos x="38" y="38"/>
                  </a:cxn>
                  <a:cxn ang="0">
                    <a:pos x="33" y="51"/>
                  </a:cxn>
                  <a:cxn ang="0">
                    <a:pos x="20" y="56"/>
                  </a:cxn>
                  <a:cxn ang="0">
                    <a:pos x="23" y="26"/>
                  </a:cxn>
                  <a:cxn ang="0">
                    <a:pos x="19" y="25"/>
                  </a:cxn>
                  <a:cxn ang="0">
                    <a:pos x="10" y="32"/>
                  </a:cxn>
                  <a:cxn ang="0">
                    <a:pos x="10" y="41"/>
                  </a:cxn>
                  <a:cxn ang="0">
                    <a:pos x="13" y="46"/>
                  </a:cxn>
                  <a:cxn ang="0">
                    <a:pos x="19" y="48"/>
                  </a:cxn>
                  <a:cxn ang="0">
                    <a:pos x="27" y="45"/>
                  </a:cxn>
                  <a:cxn ang="0">
                    <a:pos x="30" y="38"/>
                  </a:cxn>
                  <a:cxn ang="0">
                    <a:pos x="23" y="26"/>
                  </a:cxn>
                </a:cxnLst>
                <a:rect l="0" t="0" r="r" b="b"/>
                <a:pathLst>
                  <a:path w="38" h="56">
                    <a:moveTo>
                      <a:pt x="20" y="56"/>
                    </a:moveTo>
                    <a:cubicBezTo>
                      <a:pt x="16" y="56"/>
                      <a:pt x="12" y="54"/>
                      <a:pt x="10" y="51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4" y="18"/>
                      <a:pt x="18" y="17"/>
                      <a:pt x="21" y="17"/>
                    </a:cubicBezTo>
                    <a:cubicBezTo>
                      <a:pt x="27" y="17"/>
                      <a:pt x="31" y="19"/>
                      <a:pt x="34" y="23"/>
                    </a:cubicBezTo>
                    <a:cubicBezTo>
                      <a:pt x="37" y="27"/>
                      <a:pt x="38" y="32"/>
                      <a:pt x="38" y="38"/>
                    </a:cubicBezTo>
                    <a:cubicBezTo>
                      <a:pt x="38" y="44"/>
                      <a:pt x="37" y="48"/>
                      <a:pt x="33" y="51"/>
                    </a:cubicBezTo>
                    <a:cubicBezTo>
                      <a:pt x="30" y="55"/>
                      <a:pt x="26" y="56"/>
                      <a:pt x="20" y="56"/>
                    </a:cubicBezTo>
                    <a:close/>
                    <a:moveTo>
                      <a:pt x="23" y="26"/>
                    </a:moveTo>
                    <a:cubicBezTo>
                      <a:pt x="22" y="25"/>
                      <a:pt x="21" y="25"/>
                      <a:pt x="19" y="25"/>
                    </a:cubicBezTo>
                    <a:cubicBezTo>
                      <a:pt x="15" y="25"/>
                      <a:pt x="12" y="27"/>
                      <a:pt x="10" y="3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2"/>
                      <a:pt x="11" y="44"/>
                      <a:pt x="13" y="46"/>
                    </a:cubicBezTo>
                    <a:cubicBezTo>
                      <a:pt x="15" y="47"/>
                      <a:pt x="17" y="48"/>
                      <a:pt x="19" y="48"/>
                    </a:cubicBezTo>
                    <a:cubicBezTo>
                      <a:pt x="22" y="48"/>
                      <a:pt x="25" y="47"/>
                      <a:pt x="27" y="45"/>
                    </a:cubicBezTo>
                    <a:cubicBezTo>
                      <a:pt x="29" y="44"/>
                      <a:pt x="30" y="41"/>
                      <a:pt x="30" y="38"/>
                    </a:cubicBezTo>
                    <a:cubicBezTo>
                      <a:pt x="30" y="32"/>
                      <a:pt x="28" y="27"/>
                      <a:pt x="2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0" name="Freeform 6"/>
              <p:cNvSpPr>
                <a:spLocks noEditPoints="1"/>
              </p:cNvSpPr>
              <p:nvPr userDrawn="1"/>
            </p:nvSpPr>
            <p:spPr bwMode="auto">
              <a:xfrm>
                <a:off x="5087938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9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7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9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9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9" y="25"/>
                    </a:moveTo>
                    <a:cubicBezTo>
                      <a:pt x="9" y="27"/>
                      <a:pt x="10" y="29"/>
                      <a:pt x="12" y="30"/>
                    </a:cubicBezTo>
                    <a:cubicBezTo>
                      <a:pt x="14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7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1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7" y="12"/>
                      <a:pt x="39" y="18"/>
                      <a:pt x="39" y="25"/>
                    </a:cubicBezTo>
                    <a:lnTo>
                      <a:pt x="9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0" y="13"/>
                      <a:pt x="9" y="16"/>
                      <a:pt x="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1" name="Freeform 7"/>
              <p:cNvSpPr>
                <a:spLocks/>
              </p:cNvSpPr>
              <p:nvPr userDrawn="1"/>
            </p:nvSpPr>
            <p:spPr bwMode="auto">
              <a:xfrm>
                <a:off x="5329238" y="263525"/>
                <a:ext cx="33338" cy="266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68">
                    <a:moveTo>
                      <a:pt x="21" y="0"/>
                    </a:moveTo>
                    <a:lnTo>
                      <a:pt x="21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2" name="Freeform 8"/>
              <p:cNvSpPr>
                <a:spLocks/>
              </p:cNvSpPr>
              <p:nvPr userDrawn="1"/>
            </p:nvSpPr>
            <p:spPr bwMode="auto">
              <a:xfrm>
                <a:off x="5257801" y="263525"/>
                <a:ext cx="38100" cy="2667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168">
                    <a:moveTo>
                      <a:pt x="24" y="0"/>
                    </a:moveTo>
                    <a:lnTo>
                      <a:pt x="24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  <p:grpSp>
          <p:nvGrpSpPr>
            <p:cNvPr id="10" name="Csoportba foglalás 49"/>
            <p:cNvGrpSpPr/>
            <p:nvPr userDrawn="1"/>
          </p:nvGrpSpPr>
          <p:grpSpPr>
            <a:xfrm>
              <a:off x="5397501" y="271463"/>
              <a:ext cx="1109663" cy="219075"/>
              <a:chOff x="5397501" y="271463"/>
              <a:chExt cx="1109663" cy="219075"/>
            </a:xfrm>
          </p:grpSpPr>
          <p:sp>
            <p:nvSpPr>
              <p:cNvPr id="11" name="Freeform 9"/>
              <p:cNvSpPr>
                <a:spLocks/>
              </p:cNvSpPr>
              <p:nvPr userDrawn="1"/>
            </p:nvSpPr>
            <p:spPr bwMode="auto">
              <a:xfrm>
                <a:off x="5397501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1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1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2"/>
                      <a:pt x="15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 userDrawn="1"/>
            </p:nvSpPr>
            <p:spPr bwMode="auto">
              <a:xfrm>
                <a:off x="5495926" y="330200"/>
                <a:ext cx="146050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8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5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2" y="11"/>
                  </a:cxn>
                  <a:cxn ang="0">
                    <a:pos x="10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0" y="29"/>
                      <a:pt x="12" y="30"/>
                    </a:cubicBezTo>
                    <a:cubicBezTo>
                      <a:pt x="13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8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5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4" y="9"/>
                      <a:pt x="12" y="11"/>
                    </a:cubicBezTo>
                    <a:cubicBezTo>
                      <a:pt x="10" y="13"/>
                      <a:pt x="10" y="16"/>
                      <a:pt x="1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3" name="Freeform 11"/>
              <p:cNvSpPr>
                <a:spLocks/>
              </p:cNvSpPr>
              <p:nvPr userDrawn="1"/>
            </p:nvSpPr>
            <p:spPr bwMode="auto">
              <a:xfrm>
                <a:off x="5654676" y="330200"/>
                <a:ext cx="123825" cy="160338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5" y="41"/>
                  </a:cxn>
                  <a:cxn ang="0">
                    <a:pos x="0" y="38"/>
                  </a:cxn>
                  <a:cxn ang="0">
                    <a:pos x="4" y="30"/>
                  </a:cxn>
                  <a:cxn ang="0">
                    <a:pos x="16" y="33"/>
                  </a:cxn>
                  <a:cxn ang="0">
                    <a:pos x="20" y="32"/>
                  </a:cxn>
                  <a:cxn ang="0">
                    <a:pos x="23" y="29"/>
                  </a:cxn>
                  <a:cxn ang="0">
                    <a:pos x="18" y="25"/>
                  </a:cxn>
                  <a:cxn ang="0">
                    <a:pos x="9" y="22"/>
                  </a:cxn>
                  <a:cxn ang="0">
                    <a:pos x="0" y="12"/>
                  </a:cxn>
                  <a:cxn ang="0">
                    <a:pos x="6" y="3"/>
                  </a:cxn>
                  <a:cxn ang="0">
                    <a:pos x="18" y="0"/>
                  </a:cxn>
                  <a:cxn ang="0">
                    <a:pos x="31" y="3"/>
                  </a:cxn>
                  <a:cxn ang="0">
                    <a:pos x="28" y="11"/>
                  </a:cxn>
                  <a:cxn ang="0">
                    <a:pos x="16" y="8"/>
                  </a:cxn>
                  <a:cxn ang="0">
                    <a:pos x="11" y="12"/>
                  </a:cxn>
                  <a:cxn ang="0">
                    <a:pos x="16" y="16"/>
                  </a:cxn>
                  <a:cxn ang="0">
                    <a:pos x="25" y="18"/>
                  </a:cxn>
                  <a:cxn ang="0">
                    <a:pos x="33" y="28"/>
                  </a:cxn>
                  <a:cxn ang="0">
                    <a:pos x="22" y="40"/>
                  </a:cxn>
                </a:cxnLst>
                <a:rect l="0" t="0" r="r" b="b"/>
                <a:pathLst>
                  <a:path w="33" h="41">
                    <a:moveTo>
                      <a:pt x="22" y="40"/>
                    </a:moveTo>
                    <a:cubicBezTo>
                      <a:pt x="19" y="41"/>
                      <a:pt x="17" y="41"/>
                      <a:pt x="15" y="41"/>
                    </a:cubicBezTo>
                    <a:cubicBezTo>
                      <a:pt x="11" y="41"/>
                      <a:pt x="6" y="40"/>
                      <a:pt x="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7" y="32"/>
                      <a:pt x="11" y="33"/>
                      <a:pt x="16" y="33"/>
                    </a:cubicBezTo>
                    <a:cubicBezTo>
                      <a:pt x="17" y="33"/>
                      <a:pt x="19" y="33"/>
                      <a:pt x="20" y="32"/>
                    </a:cubicBezTo>
                    <a:cubicBezTo>
                      <a:pt x="23" y="31"/>
                      <a:pt x="23" y="30"/>
                      <a:pt x="23" y="29"/>
                    </a:cubicBezTo>
                    <a:cubicBezTo>
                      <a:pt x="23" y="27"/>
                      <a:pt x="22" y="26"/>
                      <a:pt x="18" y="25"/>
                    </a:cubicBezTo>
                    <a:cubicBezTo>
                      <a:pt x="16" y="25"/>
                      <a:pt x="13" y="24"/>
                      <a:pt x="9" y="22"/>
                    </a:cubicBezTo>
                    <a:cubicBezTo>
                      <a:pt x="3" y="21"/>
                      <a:pt x="0" y="17"/>
                      <a:pt x="0" y="12"/>
                    </a:cubicBezTo>
                    <a:cubicBezTo>
                      <a:pt x="0" y="8"/>
                      <a:pt x="3" y="5"/>
                      <a:pt x="6" y="3"/>
                    </a:cubicBezTo>
                    <a:cubicBezTo>
                      <a:pt x="9" y="1"/>
                      <a:pt x="14" y="0"/>
                      <a:pt x="18" y="0"/>
                    </a:cubicBezTo>
                    <a:cubicBezTo>
                      <a:pt x="24" y="0"/>
                      <a:pt x="28" y="1"/>
                      <a:pt x="31" y="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4" y="9"/>
                      <a:pt x="20" y="8"/>
                      <a:pt x="16" y="8"/>
                    </a:cubicBezTo>
                    <a:cubicBezTo>
                      <a:pt x="13" y="8"/>
                      <a:pt x="11" y="9"/>
                      <a:pt x="11" y="12"/>
                    </a:cubicBezTo>
                    <a:cubicBezTo>
                      <a:pt x="11" y="13"/>
                      <a:pt x="13" y="15"/>
                      <a:pt x="16" y="16"/>
                    </a:cubicBezTo>
                    <a:cubicBezTo>
                      <a:pt x="18" y="16"/>
                      <a:pt x="22" y="17"/>
                      <a:pt x="25" y="18"/>
                    </a:cubicBezTo>
                    <a:cubicBezTo>
                      <a:pt x="30" y="20"/>
                      <a:pt x="33" y="24"/>
                      <a:pt x="33" y="28"/>
                    </a:cubicBezTo>
                    <a:cubicBezTo>
                      <a:pt x="33" y="35"/>
                      <a:pt x="29" y="39"/>
                      <a:pt x="22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4" name="Freeform 12"/>
              <p:cNvSpPr>
                <a:spLocks noEditPoints="1"/>
              </p:cNvSpPr>
              <p:nvPr userDrawn="1"/>
            </p:nvSpPr>
            <p:spPr bwMode="auto">
              <a:xfrm>
                <a:off x="5789613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8" y="33"/>
                  </a:cxn>
                  <a:cxn ang="0">
                    <a:pos x="21" y="33"/>
                  </a:cxn>
                  <a:cxn ang="0">
                    <a:pos x="28" y="3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6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10" y="18"/>
                  </a:cxn>
                  <a:cxn ang="0">
                    <a:pos x="30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1" y="29"/>
                      <a:pt x="12" y="30"/>
                    </a:cubicBezTo>
                    <a:cubicBezTo>
                      <a:pt x="14" y="32"/>
                      <a:pt x="16" y="33"/>
                      <a:pt x="18" y="33"/>
                    </a:cubicBezTo>
                    <a:cubicBezTo>
                      <a:pt x="19" y="33"/>
                      <a:pt x="19" y="33"/>
                      <a:pt x="21" y="33"/>
                    </a:cubicBezTo>
                    <a:cubicBezTo>
                      <a:pt x="24" y="33"/>
                      <a:pt x="26" y="32"/>
                      <a:pt x="28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9"/>
                      <a:pt x="27" y="41"/>
                      <a:pt x="21" y="41"/>
                    </a:cubicBezTo>
                    <a:cubicBezTo>
                      <a:pt x="15" y="41"/>
                      <a:pt x="10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0"/>
                    </a:cubicBezTo>
                    <a:cubicBezTo>
                      <a:pt x="28" y="0"/>
                      <a:pt x="32" y="3"/>
                      <a:pt x="36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1" y="13"/>
                      <a:pt x="10" y="16"/>
                      <a:pt x="1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29" y="13"/>
                      <a:pt x="27" y="11"/>
                    </a:cubicBezTo>
                    <a:cubicBezTo>
                      <a:pt x="26" y="9"/>
                      <a:pt x="24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5" name="Freeform 13"/>
              <p:cNvSpPr>
                <a:spLocks noEditPoints="1"/>
              </p:cNvSpPr>
              <p:nvPr userDrawn="1"/>
            </p:nvSpPr>
            <p:spPr bwMode="auto">
              <a:xfrm>
                <a:off x="5956301" y="330200"/>
                <a:ext cx="131763" cy="155575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26" y="37"/>
                  </a:cxn>
                  <a:cxn ang="0">
                    <a:pos x="14" y="40"/>
                  </a:cxn>
                  <a:cxn ang="0">
                    <a:pos x="3" y="37"/>
                  </a:cxn>
                  <a:cxn ang="0">
                    <a:pos x="0" y="27"/>
                  </a:cxn>
                  <a:cxn ang="0">
                    <a:pos x="5" y="17"/>
                  </a:cxn>
                  <a:cxn ang="0">
                    <a:pos x="16" y="13"/>
                  </a:cxn>
                  <a:cxn ang="0">
                    <a:pos x="26" y="1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0" y="3"/>
                  </a:cxn>
                  <a:cxn ang="0">
                    <a:pos x="35" y="13"/>
                  </a:cxn>
                  <a:cxn ang="0">
                    <a:pos x="35" y="40"/>
                  </a:cxn>
                  <a:cxn ang="0">
                    <a:pos x="26" y="40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19" y="21"/>
                  </a:cxn>
                  <a:cxn ang="0">
                    <a:pos x="9" y="27"/>
                  </a:cxn>
                  <a:cxn ang="0">
                    <a:pos x="12" y="31"/>
                  </a:cxn>
                  <a:cxn ang="0">
                    <a:pos x="18" y="33"/>
                  </a:cxn>
                  <a:cxn ang="0">
                    <a:pos x="23" y="31"/>
                  </a:cxn>
                  <a:cxn ang="0">
                    <a:pos x="26" y="29"/>
                  </a:cxn>
                  <a:cxn ang="0">
                    <a:pos x="26" y="24"/>
                  </a:cxn>
                </a:cxnLst>
                <a:rect l="0" t="0" r="r" b="b"/>
                <a:pathLst>
                  <a:path w="35" h="40">
                    <a:moveTo>
                      <a:pt x="26" y="40"/>
                    </a:moveTo>
                    <a:cubicBezTo>
                      <a:pt x="26" y="37"/>
                      <a:pt x="26" y="37"/>
                      <a:pt x="26" y="37"/>
                    </a:cubicBezTo>
                    <a:cubicBezTo>
                      <a:pt x="22" y="39"/>
                      <a:pt x="18" y="40"/>
                      <a:pt x="14" y="40"/>
                    </a:cubicBezTo>
                    <a:cubicBezTo>
                      <a:pt x="10" y="40"/>
                      <a:pt x="6" y="39"/>
                      <a:pt x="3" y="37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3"/>
                      <a:pt x="2" y="19"/>
                      <a:pt x="5" y="17"/>
                    </a:cubicBezTo>
                    <a:cubicBezTo>
                      <a:pt x="7" y="15"/>
                      <a:pt x="12" y="13"/>
                      <a:pt x="16" y="13"/>
                    </a:cubicBezTo>
                    <a:cubicBezTo>
                      <a:pt x="20" y="13"/>
                      <a:pt x="23" y="15"/>
                      <a:pt x="26" y="17"/>
                    </a:cubicBezTo>
                    <a:cubicBezTo>
                      <a:pt x="26" y="10"/>
                      <a:pt x="23" y="7"/>
                      <a:pt x="17" y="7"/>
                    </a:cubicBezTo>
                    <a:cubicBezTo>
                      <a:pt x="14" y="7"/>
                      <a:pt x="11" y="7"/>
                      <a:pt x="9" y="9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1"/>
                      <a:pt x="13" y="0"/>
                      <a:pt x="18" y="0"/>
                    </a:cubicBezTo>
                    <a:cubicBezTo>
                      <a:pt x="23" y="0"/>
                      <a:pt x="27" y="1"/>
                      <a:pt x="30" y="3"/>
                    </a:cubicBezTo>
                    <a:cubicBezTo>
                      <a:pt x="34" y="5"/>
                      <a:pt x="35" y="9"/>
                      <a:pt x="35" y="13"/>
                    </a:cubicBezTo>
                    <a:cubicBezTo>
                      <a:pt x="35" y="40"/>
                      <a:pt x="35" y="40"/>
                      <a:pt x="35" y="40"/>
                    </a:cubicBezTo>
                    <a:lnTo>
                      <a:pt x="26" y="40"/>
                    </a:lnTo>
                    <a:close/>
                    <a:moveTo>
                      <a:pt x="26" y="24"/>
                    </a:moveTo>
                    <a:cubicBezTo>
                      <a:pt x="26" y="23"/>
                      <a:pt x="25" y="22"/>
                      <a:pt x="23" y="21"/>
                    </a:cubicBezTo>
                    <a:cubicBezTo>
                      <a:pt x="22" y="21"/>
                      <a:pt x="20" y="21"/>
                      <a:pt x="19" y="21"/>
                    </a:cubicBezTo>
                    <a:cubicBezTo>
                      <a:pt x="12" y="21"/>
                      <a:pt x="9" y="23"/>
                      <a:pt x="9" y="27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3"/>
                      <a:pt x="18" y="33"/>
                    </a:cubicBezTo>
                    <a:cubicBezTo>
                      <a:pt x="19" y="33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6" y="2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6" name="Freeform 14"/>
              <p:cNvSpPr>
                <a:spLocks/>
              </p:cNvSpPr>
              <p:nvPr userDrawn="1"/>
            </p:nvSpPr>
            <p:spPr bwMode="auto">
              <a:xfrm>
                <a:off x="6118226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0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0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2"/>
                      <a:pt x="15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7" name="Freeform 15"/>
              <p:cNvSpPr>
                <a:spLocks/>
              </p:cNvSpPr>
              <p:nvPr userDrawn="1"/>
            </p:nvSpPr>
            <p:spPr bwMode="auto">
              <a:xfrm>
                <a:off x="6216651" y="333375"/>
                <a:ext cx="131763" cy="15716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5"/>
                  </a:cxn>
                  <a:cxn ang="0">
                    <a:pos x="20" y="0"/>
                  </a:cxn>
                  <a:cxn ang="0">
                    <a:pos x="33" y="4"/>
                  </a:cxn>
                  <a:cxn ang="0">
                    <a:pos x="27" y="9"/>
                  </a:cxn>
                  <a:cxn ang="0">
                    <a:pos x="20" y="7"/>
                  </a:cxn>
                  <a:cxn ang="0">
                    <a:pos x="12" y="11"/>
                  </a:cxn>
                  <a:cxn ang="0">
                    <a:pos x="10" y="20"/>
                  </a:cxn>
                  <a:cxn ang="0">
                    <a:pos x="20" y="32"/>
                  </a:cxn>
                  <a:cxn ang="0">
                    <a:pos x="27" y="30"/>
                  </a:cxn>
                  <a:cxn ang="0">
                    <a:pos x="35" y="35"/>
                  </a:cxn>
                  <a:cxn ang="0">
                    <a:pos x="20" y="40"/>
                  </a:cxn>
                </a:cxnLst>
                <a:rect l="0" t="0" r="r" b="b"/>
                <a:pathLst>
                  <a:path w="35" h="40">
                    <a:moveTo>
                      <a:pt x="20" y="40"/>
                    </a:moveTo>
                    <a:cubicBezTo>
                      <a:pt x="14" y="40"/>
                      <a:pt x="9" y="38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10" y="2"/>
                      <a:pt x="14" y="0"/>
                      <a:pt x="20" y="0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3" y="7"/>
                      <a:pt x="20" y="7"/>
                    </a:cubicBezTo>
                    <a:cubicBezTo>
                      <a:pt x="17" y="7"/>
                      <a:pt x="14" y="9"/>
                      <a:pt x="12" y="11"/>
                    </a:cubicBezTo>
                    <a:cubicBezTo>
                      <a:pt x="11" y="14"/>
                      <a:pt x="10" y="17"/>
                      <a:pt x="10" y="20"/>
                    </a:cubicBezTo>
                    <a:cubicBezTo>
                      <a:pt x="10" y="28"/>
                      <a:pt x="13" y="32"/>
                      <a:pt x="20" y="32"/>
                    </a:cubicBezTo>
                    <a:cubicBezTo>
                      <a:pt x="23" y="32"/>
                      <a:pt x="26" y="31"/>
                      <a:pt x="27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8"/>
                      <a:pt x="27" y="40"/>
                      <a:pt x="20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8" name="Freeform 16"/>
              <p:cNvSpPr>
                <a:spLocks/>
              </p:cNvSpPr>
              <p:nvPr userDrawn="1"/>
            </p:nvSpPr>
            <p:spPr bwMode="auto">
              <a:xfrm>
                <a:off x="6372226" y="271463"/>
                <a:ext cx="134938" cy="214313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27" y="32"/>
                  </a:cxn>
                  <a:cxn ang="0">
                    <a:pos x="24" y="27"/>
                  </a:cxn>
                  <a:cxn ang="0">
                    <a:pos x="18" y="24"/>
                  </a:cxn>
                  <a:cxn ang="0">
                    <a:pos x="13" y="27"/>
                  </a:cxn>
                  <a:cxn ang="0">
                    <a:pos x="9" y="32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3"/>
                  </a:cxn>
                  <a:cxn ang="0">
                    <a:pos x="22" y="17"/>
                  </a:cxn>
                  <a:cxn ang="0">
                    <a:pos x="32" y="21"/>
                  </a:cxn>
                  <a:cxn ang="0">
                    <a:pos x="36" y="31"/>
                  </a:cxn>
                  <a:cxn ang="0">
                    <a:pos x="36" y="55"/>
                  </a:cxn>
                </a:cxnLst>
                <a:rect l="0" t="0" r="r" b="b"/>
                <a:pathLst>
                  <a:path w="36" h="55">
                    <a:moveTo>
                      <a:pt x="27" y="55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0"/>
                      <a:pt x="26" y="28"/>
                      <a:pt x="24" y="27"/>
                    </a:cubicBezTo>
                    <a:cubicBezTo>
                      <a:pt x="23" y="25"/>
                      <a:pt x="21" y="24"/>
                      <a:pt x="18" y="24"/>
                    </a:cubicBezTo>
                    <a:cubicBezTo>
                      <a:pt x="16" y="24"/>
                      <a:pt x="15" y="25"/>
                      <a:pt x="13" y="27"/>
                    </a:cubicBezTo>
                    <a:cubicBezTo>
                      <a:pt x="11" y="28"/>
                      <a:pt x="9" y="30"/>
                      <a:pt x="9" y="32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2" y="19"/>
                      <a:pt x="16" y="17"/>
                      <a:pt x="22" y="17"/>
                    </a:cubicBezTo>
                    <a:cubicBezTo>
                      <a:pt x="26" y="17"/>
                      <a:pt x="30" y="18"/>
                      <a:pt x="32" y="21"/>
                    </a:cubicBezTo>
                    <a:cubicBezTo>
                      <a:pt x="35" y="23"/>
                      <a:pt x="36" y="26"/>
                      <a:pt x="36" y="31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7496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>
            <a:spLocks/>
          </p:cNvSpPr>
          <p:nvPr/>
        </p:nvSpPr>
        <p:spPr bwMode="auto">
          <a:xfrm>
            <a:off x="0" y="0"/>
            <a:ext cx="9144000" cy="620713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0" y="0"/>
              </a:cxn>
              <a:cxn ang="0">
                <a:pos x="0" y="391"/>
              </a:cxn>
              <a:cxn ang="0">
                <a:pos x="4613" y="391"/>
              </a:cxn>
              <a:cxn ang="0">
                <a:pos x="4691" y="340"/>
              </a:cxn>
              <a:cxn ang="0">
                <a:pos x="4691" y="391"/>
              </a:cxn>
              <a:cxn ang="0">
                <a:pos x="5760" y="391"/>
              </a:cxn>
              <a:cxn ang="0">
                <a:pos x="5760" y="0"/>
              </a:cxn>
            </a:cxnLst>
            <a:rect l="0" t="0" r="r" b="b"/>
            <a:pathLst>
              <a:path w="5760" h="391">
                <a:moveTo>
                  <a:pt x="5760" y="0"/>
                </a:moveTo>
                <a:lnTo>
                  <a:pt x="0" y="0"/>
                </a:lnTo>
                <a:lnTo>
                  <a:pt x="0" y="391"/>
                </a:lnTo>
                <a:lnTo>
                  <a:pt x="4613" y="391"/>
                </a:lnTo>
                <a:lnTo>
                  <a:pt x="4691" y="340"/>
                </a:lnTo>
                <a:lnTo>
                  <a:pt x="4691" y="391"/>
                </a:lnTo>
                <a:lnTo>
                  <a:pt x="5760" y="391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Csoportba foglalás 9"/>
          <p:cNvGrpSpPr/>
          <p:nvPr/>
        </p:nvGrpSpPr>
        <p:grpSpPr>
          <a:xfrm>
            <a:off x="7643826" y="326205"/>
            <a:ext cx="1247753" cy="210465"/>
            <a:chOff x="4926013" y="263525"/>
            <a:chExt cx="1581151" cy="266700"/>
          </a:xfrm>
        </p:grpSpPr>
        <p:grpSp>
          <p:nvGrpSpPr>
            <p:cNvPr id="3" name="Csoportba foglalás 27"/>
            <p:cNvGrpSpPr/>
            <p:nvPr userDrawn="1"/>
          </p:nvGrpSpPr>
          <p:grpSpPr>
            <a:xfrm>
              <a:off x="4926013" y="263525"/>
              <a:ext cx="436563" cy="266700"/>
              <a:chOff x="4926013" y="263525"/>
              <a:chExt cx="436563" cy="266700"/>
            </a:xfrm>
          </p:grpSpPr>
          <p:sp>
            <p:nvSpPr>
              <p:cNvPr id="18" name="Freeform 5"/>
              <p:cNvSpPr>
                <a:spLocks noEditPoints="1"/>
              </p:cNvSpPr>
              <p:nvPr userDrawn="1"/>
            </p:nvSpPr>
            <p:spPr bwMode="auto">
              <a:xfrm>
                <a:off x="4926013" y="268288"/>
                <a:ext cx="142875" cy="217488"/>
              </a:xfrm>
              <a:custGeom>
                <a:avLst/>
                <a:gdLst/>
                <a:ahLst/>
                <a:cxnLst>
                  <a:cxn ang="0">
                    <a:pos x="20" y="56"/>
                  </a:cxn>
                  <a:cxn ang="0">
                    <a:pos x="10" y="51"/>
                  </a:cxn>
                  <a:cxn ang="0">
                    <a:pos x="10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1"/>
                  </a:cxn>
                  <a:cxn ang="0">
                    <a:pos x="21" y="17"/>
                  </a:cxn>
                  <a:cxn ang="0">
                    <a:pos x="34" y="23"/>
                  </a:cxn>
                  <a:cxn ang="0">
                    <a:pos x="38" y="38"/>
                  </a:cxn>
                  <a:cxn ang="0">
                    <a:pos x="33" y="51"/>
                  </a:cxn>
                  <a:cxn ang="0">
                    <a:pos x="20" y="56"/>
                  </a:cxn>
                  <a:cxn ang="0">
                    <a:pos x="23" y="26"/>
                  </a:cxn>
                  <a:cxn ang="0">
                    <a:pos x="19" y="25"/>
                  </a:cxn>
                  <a:cxn ang="0">
                    <a:pos x="10" y="32"/>
                  </a:cxn>
                  <a:cxn ang="0">
                    <a:pos x="10" y="41"/>
                  </a:cxn>
                  <a:cxn ang="0">
                    <a:pos x="13" y="46"/>
                  </a:cxn>
                  <a:cxn ang="0">
                    <a:pos x="19" y="48"/>
                  </a:cxn>
                  <a:cxn ang="0">
                    <a:pos x="27" y="45"/>
                  </a:cxn>
                  <a:cxn ang="0">
                    <a:pos x="30" y="38"/>
                  </a:cxn>
                  <a:cxn ang="0">
                    <a:pos x="23" y="26"/>
                  </a:cxn>
                </a:cxnLst>
                <a:rect l="0" t="0" r="r" b="b"/>
                <a:pathLst>
                  <a:path w="38" h="56">
                    <a:moveTo>
                      <a:pt x="20" y="56"/>
                    </a:moveTo>
                    <a:cubicBezTo>
                      <a:pt x="16" y="56"/>
                      <a:pt x="12" y="54"/>
                      <a:pt x="10" y="51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4" y="18"/>
                      <a:pt x="18" y="17"/>
                      <a:pt x="21" y="17"/>
                    </a:cubicBezTo>
                    <a:cubicBezTo>
                      <a:pt x="27" y="17"/>
                      <a:pt x="31" y="19"/>
                      <a:pt x="34" y="23"/>
                    </a:cubicBezTo>
                    <a:cubicBezTo>
                      <a:pt x="37" y="27"/>
                      <a:pt x="38" y="32"/>
                      <a:pt x="38" y="38"/>
                    </a:cubicBezTo>
                    <a:cubicBezTo>
                      <a:pt x="38" y="44"/>
                      <a:pt x="37" y="48"/>
                      <a:pt x="33" y="51"/>
                    </a:cubicBezTo>
                    <a:cubicBezTo>
                      <a:pt x="30" y="55"/>
                      <a:pt x="26" y="56"/>
                      <a:pt x="20" y="56"/>
                    </a:cubicBezTo>
                    <a:close/>
                    <a:moveTo>
                      <a:pt x="23" y="26"/>
                    </a:moveTo>
                    <a:cubicBezTo>
                      <a:pt x="22" y="25"/>
                      <a:pt x="21" y="25"/>
                      <a:pt x="19" y="25"/>
                    </a:cubicBezTo>
                    <a:cubicBezTo>
                      <a:pt x="15" y="25"/>
                      <a:pt x="12" y="27"/>
                      <a:pt x="10" y="3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2"/>
                      <a:pt x="11" y="44"/>
                      <a:pt x="13" y="46"/>
                    </a:cubicBezTo>
                    <a:cubicBezTo>
                      <a:pt x="15" y="47"/>
                      <a:pt x="17" y="48"/>
                      <a:pt x="19" y="48"/>
                    </a:cubicBezTo>
                    <a:cubicBezTo>
                      <a:pt x="22" y="48"/>
                      <a:pt x="25" y="47"/>
                      <a:pt x="27" y="45"/>
                    </a:cubicBezTo>
                    <a:cubicBezTo>
                      <a:pt x="29" y="44"/>
                      <a:pt x="30" y="41"/>
                      <a:pt x="30" y="38"/>
                    </a:cubicBezTo>
                    <a:cubicBezTo>
                      <a:pt x="30" y="32"/>
                      <a:pt x="28" y="27"/>
                      <a:pt x="2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 userDrawn="1"/>
            </p:nvSpPr>
            <p:spPr bwMode="auto">
              <a:xfrm>
                <a:off x="5087938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9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7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9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9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9" y="25"/>
                    </a:moveTo>
                    <a:cubicBezTo>
                      <a:pt x="9" y="27"/>
                      <a:pt x="10" y="29"/>
                      <a:pt x="12" y="30"/>
                    </a:cubicBezTo>
                    <a:cubicBezTo>
                      <a:pt x="14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7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1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7" y="12"/>
                      <a:pt x="39" y="18"/>
                      <a:pt x="39" y="25"/>
                    </a:cubicBezTo>
                    <a:lnTo>
                      <a:pt x="9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0" y="13"/>
                      <a:pt x="9" y="16"/>
                      <a:pt x="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0" name="Freeform 7"/>
              <p:cNvSpPr>
                <a:spLocks/>
              </p:cNvSpPr>
              <p:nvPr userDrawn="1"/>
            </p:nvSpPr>
            <p:spPr bwMode="auto">
              <a:xfrm>
                <a:off x="5329238" y="263525"/>
                <a:ext cx="33338" cy="266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68">
                    <a:moveTo>
                      <a:pt x="21" y="0"/>
                    </a:moveTo>
                    <a:lnTo>
                      <a:pt x="21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1" name="Freeform 8"/>
              <p:cNvSpPr>
                <a:spLocks/>
              </p:cNvSpPr>
              <p:nvPr userDrawn="1"/>
            </p:nvSpPr>
            <p:spPr bwMode="auto">
              <a:xfrm>
                <a:off x="5257801" y="263525"/>
                <a:ext cx="38100" cy="2667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168">
                    <a:moveTo>
                      <a:pt x="24" y="0"/>
                    </a:moveTo>
                    <a:lnTo>
                      <a:pt x="24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  <p:grpSp>
          <p:nvGrpSpPr>
            <p:cNvPr id="7" name="Csoportba foglalás 49"/>
            <p:cNvGrpSpPr/>
            <p:nvPr userDrawn="1"/>
          </p:nvGrpSpPr>
          <p:grpSpPr>
            <a:xfrm>
              <a:off x="5397501" y="271463"/>
              <a:ext cx="1109663" cy="219075"/>
              <a:chOff x="5397501" y="271463"/>
              <a:chExt cx="1109663" cy="219075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auto">
              <a:xfrm>
                <a:off x="5397501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1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1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2"/>
                      <a:pt x="15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1" name="Freeform 10"/>
              <p:cNvSpPr>
                <a:spLocks noEditPoints="1"/>
              </p:cNvSpPr>
              <p:nvPr userDrawn="1"/>
            </p:nvSpPr>
            <p:spPr bwMode="auto">
              <a:xfrm>
                <a:off x="5495926" y="330200"/>
                <a:ext cx="146050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8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5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2" y="11"/>
                  </a:cxn>
                  <a:cxn ang="0">
                    <a:pos x="10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0" y="29"/>
                      <a:pt x="12" y="30"/>
                    </a:cubicBezTo>
                    <a:cubicBezTo>
                      <a:pt x="13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8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5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4" y="9"/>
                      <a:pt x="12" y="11"/>
                    </a:cubicBezTo>
                    <a:cubicBezTo>
                      <a:pt x="10" y="13"/>
                      <a:pt x="10" y="16"/>
                      <a:pt x="1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auto">
              <a:xfrm>
                <a:off x="5654676" y="330200"/>
                <a:ext cx="123825" cy="160338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5" y="41"/>
                  </a:cxn>
                  <a:cxn ang="0">
                    <a:pos x="0" y="38"/>
                  </a:cxn>
                  <a:cxn ang="0">
                    <a:pos x="4" y="30"/>
                  </a:cxn>
                  <a:cxn ang="0">
                    <a:pos x="16" y="33"/>
                  </a:cxn>
                  <a:cxn ang="0">
                    <a:pos x="20" y="32"/>
                  </a:cxn>
                  <a:cxn ang="0">
                    <a:pos x="23" y="29"/>
                  </a:cxn>
                  <a:cxn ang="0">
                    <a:pos x="18" y="25"/>
                  </a:cxn>
                  <a:cxn ang="0">
                    <a:pos x="9" y="22"/>
                  </a:cxn>
                  <a:cxn ang="0">
                    <a:pos x="0" y="12"/>
                  </a:cxn>
                  <a:cxn ang="0">
                    <a:pos x="6" y="3"/>
                  </a:cxn>
                  <a:cxn ang="0">
                    <a:pos x="18" y="0"/>
                  </a:cxn>
                  <a:cxn ang="0">
                    <a:pos x="31" y="3"/>
                  </a:cxn>
                  <a:cxn ang="0">
                    <a:pos x="28" y="11"/>
                  </a:cxn>
                  <a:cxn ang="0">
                    <a:pos x="16" y="8"/>
                  </a:cxn>
                  <a:cxn ang="0">
                    <a:pos x="11" y="12"/>
                  </a:cxn>
                  <a:cxn ang="0">
                    <a:pos x="16" y="16"/>
                  </a:cxn>
                  <a:cxn ang="0">
                    <a:pos x="25" y="18"/>
                  </a:cxn>
                  <a:cxn ang="0">
                    <a:pos x="33" y="28"/>
                  </a:cxn>
                  <a:cxn ang="0">
                    <a:pos x="22" y="40"/>
                  </a:cxn>
                </a:cxnLst>
                <a:rect l="0" t="0" r="r" b="b"/>
                <a:pathLst>
                  <a:path w="33" h="41">
                    <a:moveTo>
                      <a:pt x="22" y="40"/>
                    </a:moveTo>
                    <a:cubicBezTo>
                      <a:pt x="19" y="41"/>
                      <a:pt x="17" y="41"/>
                      <a:pt x="15" y="41"/>
                    </a:cubicBezTo>
                    <a:cubicBezTo>
                      <a:pt x="11" y="41"/>
                      <a:pt x="6" y="40"/>
                      <a:pt x="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7" y="32"/>
                      <a:pt x="11" y="33"/>
                      <a:pt x="16" y="33"/>
                    </a:cubicBezTo>
                    <a:cubicBezTo>
                      <a:pt x="17" y="33"/>
                      <a:pt x="19" y="33"/>
                      <a:pt x="20" y="32"/>
                    </a:cubicBezTo>
                    <a:cubicBezTo>
                      <a:pt x="23" y="31"/>
                      <a:pt x="23" y="30"/>
                      <a:pt x="23" y="29"/>
                    </a:cubicBezTo>
                    <a:cubicBezTo>
                      <a:pt x="23" y="27"/>
                      <a:pt x="22" y="26"/>
                      <a:pt x="18" y="25"/>
                    </a:cubicBezTo>
                    <a:cubicBezTo>
                      <a:pt x="16" y="25"/>
                      <a:pt x="13" y="24"/>
                      <a:pt x="9" y="22"/>
                    </a:cubicBezTo>
                    <a:cubicBezTo>
                      <a:pt x="3" y="21"/>
                      <a:pt x="0" y="17"/>
                      <a:pt x="0" y="12"/>
                    </a:cubicBezTo>
                    <a:cubicBezTo>
                      <a:pt x="0" y="8"/>
                      <a:pt x="3" y="5"/>
                      <a:pt x="6" y="3"/>
                    </a:cubicBezTo>
                    <a:cubicBezTo>
                      <a:pt x="9" y="1"/>
                      <a:pt x="14" y="0"/>
                      <a:pt x="18" y="0"/>
                    </a:cubicBezTo>
                    <a:cubicBezTo>
                      <a:pt x="24" y="0"/>
                      <a:pt x="28" y="1"/>
                      <a:pt x="31" y="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4" y="9"/>
                      <a:pt x="20" y="8"/>
                      <a:pt x="16" y="8"/>
                    </a:cubicBezTo>
                    <a:cubicBezTo>
                      <a:pt x="13" y="8"/>
                      <a:pt x="11" y="9"/>
                      <a:pt x="11" y="12"/>
                    </a:cubicBezTo>
                    <a:cubicBezTo>
                      <a:pt x="11" y="13"/>
                      <a:pt x="13" y="15"/>
                      <a:pt x="16" y="16"/>
                    </a:cubicBezTo>
                    <a:cubicBezTo>
                      <a:pt x="18" y="16"/>
                      <a:pt x="22" y="17"/>
                      <a:pt x="25" y="18"/>
                    </a:cubicBezTo>
                    <a:cubicBezTo>
                      <a:pt x="30" y="20"/>
                      <a:pt x="33" y="24"/>
                      <a:pt x="33" y="28"/>
                    </a:cubicBezTo>
                    <a:cubicBezTo>
                      <a:pt x="33" y="35"/>
                      <a:pt x="29" y="39"/>
                      <a:pt x="22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 userDrawn="1"/>
            </p:nvSpPr>
            <p:spPr bwMode="auto">
              <a:xfrm>
                <a:off x="5789613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8" y="33"/>
                  </a:cxn>
                  <a:cxn ang="0">
                    <a:pos x="21" y="33"/>
                  </a:cxn>
                  <a:cxn ang="0">
                    <a:pos x="28" y="3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6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10" y="18"/>
                  </a:cxn>
                  <a:cxn ang="0">
                    <a:pos x="30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1" y="29"/>
                      <a:pt x="12" y="30"/>
                    </a:cubicBezTo>
                    <a:cubicBezTo>
                      <a:pt x="14" y="32"/>
                      <a:pt x="16" y="33"/>
                      <a:pt x="18" y="33"/>
                    </a:cubicBezTo>
                    <a:cubicBezTo>
                      <a:pt x="19" y="33"/>
                      <a:pt x="19" y="33"/>
                      <a:pt x="21" y="33"/>
                    </a:cubicBezTo>
                    <a:cubicBezTo>
                      <a:pt x="24" y="33"/>
                      <a:pt x="26" y="32"/>
                      <a:pt x="28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9"/>
                      <a:pt x="27" y="41"/>
                      <a:pt x="21" y="41"/>
                    </a:cubicBezTo>
                    <a:cubicBezTo>
                      <a:pt x="15" y="41"/>
                      <a:pt x="10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0"/>
                    </a:cubicBezTo>
                    <a:cubicBezTo>
                      <a:pt x="28" y="0"/>
                      <a:pt x="32" y="3"/>
                      <a:pt x="36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1" y="13"/>
                      <a:pt x="10" y="16"/>
                      <a:pt x="1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29" y="13"/>
                      <a:pt x="27" y="11"/>
                    </a:cubicBezTo>
                    <a:cubicBezTo>
                      <a:pt x="26" y="9"/>
                      <a:pt x="24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4" name="Freeform 13"/>
              <p:cNvSpPr>
                <a:spLocks noEditPoints="1"/>
              </p:cNvSpPr>
              <p:nvPr userDrawn="1"/>
            </p:nvSpPr>
            <p:spPr bwMode="auto">
              <a:xfrm>
                <a:off x="5956301" y="330200"/>
                <a:ext cx="131763" cy="155575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26" y="37"/>
                  </a:cxn>
                  <a:cxn ang="0">
                    <a:pos x="14" y="40"/>
                  </a:cxn>
                  <a:cxn ang="0">
                    <a:pos x="3" y="37"/>
                  </a:cxn>
                  <a:cxn ang="0">
                    <a:pos x="0" y="27"/>
                  </a:cxn>
                  <a:cxn ang="0">
                    <a:pos x="5" y="17"/>
                  </a:cxn>
                  <a:cxn ang="0">
                    <a:pos x="16" y="13"/>
                  </a:cxn>
                  <a:cxn ang="0">
                    <a:pos x="26" y="1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0" y="3"/>
                  </a:cxn>
                  <a:cxn ang="0">
                    <a:pos x="35" y="13"/>
                  </a:cxn>
                  <a:cxn ang="0">
                    <a:pos x="35" y="40"/>
                  </a:cxn>
                  <a:cxn ang="0">
                    <a:pos x="26" y="40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19" y="21"/>
                  </a:cxn>
                  <a:cxn ang="0">
                    <a:pos x="9" y="27"/>
                  </a:cxn>
                  <a:cxn ang="0">
                    <a:pos x="12" y="31"/>
                  </a:cxn>
                  <a:cxn ang="0">
                    <a:pos x="18" y="33"/>
                  </a:cxn>
                  <a:cxn ang="0">
                    <a:pos x="23" y="31"/>
                  </a:cxn>
                  <a:cxn ang="0">
                    <a:pos x="26" y="29"/>
                  </a:cxn>
                  <a:cxn ang="0">
                    <a:pos x="26" y="24"/>
                  </a:cxn>
                </a:cxnLst>
                <a:rect l="0" t="0" r="r" b="b"/>
                <a:pathLst>
                  <a:path w="35" h="40">
                    <a:moveTo>
                      <a:pt x="26" y="40"/>
                    </a:moveTo>
                    <a:cubicBezTo>
                      <a:pt x="26" y="37"/>
                      <a:pt x="26" y="37"/>
                      <a:pt x="26" y="37"/>
                    </a:cubicBezTo>
                    <a:cubicBezTo>
                      <a:pt x="22" y="39"/>
                      <a:pt x="18" y="40"/>
                      <a:pt x="14" y="40"/>
                    </a:cubicBezTo>
                    <a:cubicBezTo>
                      <a:pt x="10" y="40"/>
                      <a:pt x="6" y="39"/>
                      <a:pt x="3" y="37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3"/>
                      <a:pt x="2" y="19"/>
                      <a:pt x="5" y="17"/>
                    </a:cubicBezTo>
                    <a:cubicBezTo>
                      <a:pt x="7" y="15"/>
                      <a:pt x="12" y="13"/>
                      <a:pt x="16" y="13"/>
                    </a:cubicBezTo>
                    <a:cubicBezTo>
                      <a:pt x="20" y="13"/>
                      <a:pt x="23" y="15"/>
                      <a:pt x="26" y="17"/>
                    </a:cubicBezTo>
                    <a:cubicBezTo>
                      <a:pt x="26" y="10"/>
                      <a:pt x="23" y="7"/>
                      <a:pt x="17" y="7"/>
                    </a:cubicBezTo>
                    <a:cubicBezTo>
                      <a:pt x="14" y="7"/>
                      <a:pt x="11" y="7"/>
                      <a:pt x="9" y="9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1"/>
                      <a:pt x="13" y="0"/>
                      <a:pt x="18" y="0"/>
                    </a:cubicBezTo>
                    <a:cubicBezTo>
                      <a:pt x="23" y="0"/>
                      <a:pt x="27" y="1"/>
                      <a:pt x="30" y="3"/>
                    </a:cubicBezTo>
                    <a:cubicBezTo>
                      <a:pt x="34" y="5"/>
                      <a:pt x="35" y="9"/>
                      <a:pt x="35" y="13"/>
                    </a:cubicBezTo>
                    <a:cubicBezTo>
                      <a:pt x="35" y="40"/>
                      <a:pt x="35" y="40"/>
                      <a:pt x="35" y="40"/>
                    </a:cubicBezTo>
                    <a:lnTo>
                      <a:pt x="26" y="40"/>
                    </a:lnTo>
                    <a:close/>
                    <a:moveTo>
                      <a:pt x="26" y="24"/>
                    </a:moveTo>
                    <a:cubicBezTo>
                      <a:pt x="26" y="23"/>
                      <a:pt x="25" y="22"/>
                      <a:pt x="23" y="21"/>
                    </a:cubicBezTo>
                    <a:cubicBezTo>
                      <a:pt x="22" y="21"/>
                      <a:pt x="20" y="21"/>
                      <a:pt x="19" y="21"/>
                    </a:cubicBezTo>
                    <a:cubicBezTo>
                      <a:pt x="12" y="21"/>
                      <a:pt x="9" y="23"/>
                      <a:pt x="9" y="27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3"/>
                      <a:pt x="18" y="33"/>
                    </a:cubicBezTo>
                    <a:cubicBezTo>
                      <a:pt x="19" y="33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6" y="2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5" name="Freeform 14"/>
              <p:cNvSpPr>
                <a:spLocks/>
              </p:cNvSpPr>
              <p:nvPr userDrawn="1"/>
            </p:nvSpPr>
            <p:spPr bwMode="auto">
              <a:xfrm>
                <a:off x="6118226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0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0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2"/>
                      <a:pt x="15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>
                <a:off x="6216651" y="333375"/>
                <a:ext cx="131763" cy="15716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5"/>
                  </a:cxn>
                  <a:cxn ang="0">
                    <a:pos x="20" y="0"/>
                  </a:cxn>
                  <a:cxn ang="0">
                    <a:pos x="33" y="4"/>
                  </a:cxn>
                  <a:cxn ang="0">
                    <a:pos x="27" y="9"/>
                  </a:cxn>
                  <a:cxn ang="0">
                    <a:pos x="20" y="7"/>
                  </a:cxn>
                  <a:cxn ang="0">
                    <a:pos x="12" y="11"/>
                  </a:cxn>
                  <a:cxn ang="0">
                    <a:pos x="10" y="20"/>
                  </a:cxn>
                  <a:cxn ang="0">
                    <a:pos x="20" y="32"/>
                  </a:cxn>
                  <a:cxn ang="0">
                    <a:pos x="27" y="30"/>
                  </a:cxn>
                  <a:cxn ang="0">
                    <a:pos x="35" y="35"/>
                  </a:cxn>
                  <a:cxn ang="0">
                    <a:pos x="20" y="40"/>
                  </a:cxn>
                </a:cxnLst>
                <a:rect l="0" t="0" r="r" b="b"/>
                <a:pathLst>
                  <a:path w="35" h="40">
                    <a:moveTo>
                      <a:pt x="20" y="40"/>
                    </a:moveTo>
                    <a:cubicBezTo>
                      <a:pt x="14" y="40"/>
                      <a:pt x="9" y="38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10" y="2"/>
                      <a:pt x="14" y="0"/>
                      <a:pt x="20" y="0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3" y="7"/>
                      <a:pt x="20" y="7"/>
                    </a:cubicBezTo>
                    <a:cubicBezTo>
                      <a:pt x="17" y="7"/>
                      <a:pt x="14" y="9"/>
                      <a:pt x="12" y="11"/>
                    </a:cubicBezTo>
                    <a:cubicBezTo>
                      <a:pt x="11" y="14"/>
                      <a:pt x="10" y="17"/>
                      <a:pt x="10" y="20"/>
                    </a:cubicBezTo>
                    <a:cubicBezTo>
                      <a:pt x="10" y="28"/>
                      <a:pt x="13" y="32"/>
                      <a:pt x="20" y="32"/>
                    </a:cubicBezTo>
                    <a:cubicBezTo>
                      <a:pt x="23" y="32"/>
                      <a:pt x="26" y="31"/>
                      <a:pt x="27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8"/>
                      <a:pt x="27" y="40"/>
                      <a:pt x="20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6372226" y="271463"/>
                <a:ext cx="134938" cy="214313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27" y="32"/>
                  </a:cxn>
                  <a:cxn ang="0">
                    <a:pos x="24" y="27"/>
                  </a:cxn>
                  <a:cxn ang="0">
                    <a:pos x="18" y="24"/>
                  </a:cxn>
                  <a:cxn ang="0">
                    <a:pos x="13" y="27"/>
                  </a:cxn>
                  <a:cxn ang="0">
                    <a:pos x="9" y="32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3"/>
                  </a:cxn>
                  <a:cxn ang="0">
                    <a:pos x="22" y="17"/>
                  </a:cxn>
                  <a:cxn ang="0">
                    <a:pos x="32" y="21"/>
                  </a:cxn>
                  <a:cxn ang="0">
                    <a:pos x="36" y="31"/>
                  </a:cxn>
                  <a:cxn ang="0">
                    <a:pos x="36" y="55"/>
                  </a:cxn>
                </a:cxnLst>
                <a:rect l="0" t="0" r="r" b="b"/>
                <a:pathLst>
                  <a:path w="36" h="55">
                    <a:moveTo>
                      <a:pt x="27" y="55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0"/>
                      <a:pt x="26" y="28"/>
                      <a:pt x="24" y="27"/>
                    </a:cubicBezTo>
                    <a:cubicBezTo>
                      <a:pt x="23" y="25"/>
                      <a:pt x="21" y="24"/>
                      <a:pt x="18" y="24"/>
                    </a:cubicBezTo>
                    <a:cubicBezTo>
                      <a:pt x="16" y="24"/>
                      <a:pt x="15" y="25"/>
                      <a:pt x="13" y="27"/>
                    </a:cubicBezTo>
                    <a:cubicBezTo>
                      <a:pt x="11" y="28"/>
                      <a:pt x="9" y="30"/>
                      <a:pt x="9" y="32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2" y="19"/>
                      <a:pt x="16" y="17"/>
                      <a:pt x="22" y="17"/>
                    </a:cubicBezTo>
                    <a:cubicBezTo>
                      <a:pt x="26" y="17"/>
                      <a:pt x="30" y="18"/>
                      <a:pt x="32" y="21"/>
                    </a:cubicBezTo>
                    <a:cubicBezTo>
                      <a:pt x="35" y="23"/>
                      <a:pt x="36" y="26"/>
                      <a:pt x="36" y="31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</p:grpSp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24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25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26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7496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Második hullám</a:t>
            </a:r>
            <a:endParaRPr lang="hu-HU" dirty="0"/>
          </a:p>
        </p:txBody>
      </p:sp>
      <p:sp>
        <p:nvSpPr>
          <p:cNvPr id="26" name="Szöveg helye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2014. szeptember</a:t>
            </a:r>
            <a:endParaRPr lang="hu-HU" dirty="0"/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4306390" y="5659133"/>
            <a:ext cx="4514082" cy="650187"/>
            <a:chOff x="4306390" y="5659133"/>
            <a:chExt cx="4514082" cy="650187"/>
          </a:xfrm>
        </p:grpSpPr>
        <p:pic>
          <p:nvPicPr>
            <p:cNvPr id="19" name="Kép 18" descr="prezi_logo_is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390" y="5659133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0" name="Kép 19" descr="prezi_logo_esoma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3086" y="5659133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1" name="Kép 20" descr="prezi_logo_iri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9738" y="5661978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2" name="Kép 21" descr="prezi_logo_ivsz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9782" y="5659133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3" name="Kép 22" descr="prezi_logo_pix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73130" y="5661978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4" name="Kép 23" descr="prezi_logo_pmsz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6434" y="5661978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</p:grpSp>
      <p:sp>
        <p:nvSpPr>
          <p:cNvPr id="17" name="Téglalap 16"/>
          <p:cNvSpPr/>
          <p:nvPr/>
        </p:nvSpPr>
        <p:spPr>
          <a:xfrm>
            <a:off x="827584" y="1636184"/>
            <a:ext cx="5672844" cy="8244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ctr" anchorCtr="0">
            <a:noAutofit/>
          </a:bodyPr>
          <a:lstStyle/>
          <a:p>
            <a:r>
              <a:rPr lang="hu-HU" sz="4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Vecsés város kutatás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827584" y="2460584"/>
            <a:ext cx="5672844" cy="8244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ctr" anchorCtr="0">
            <a:noAutofit/>
          </a:bodyPr>
          <a:lstStyle/>
          <a:p>
            <a:r>
              <a:rPr lang="hu-HU" sz="3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Közéleti, politikai kérdések</a:t>
            </a:r>
          </a:p>
        </p:txBody>
      </p:sp>
      <p:sp>
        <p:nvSpPr>
          <p:cNvPr id="13" name="Szöveg helye 61"/>
          <p:cNvSpPr>
            <a:spLocks noGrp="1"/>
          </p:cNvSpPr>
          <p:nvPr>
            <p:ph type="body" sz="quarter" idx="10"/>
          </p:nvPr>
        </p:nvSpPr>
        <p:spPr>
          <a:xfrm>
            <a:off x="971550" y="4941168"/>
            <a:ext cx="6600825" cy="246221"/>
          </a:xfrm>
        </p:spPr>
        <p:txBody>
          <a:bodyPr/>
          <a:lstStyle/>
          <a:p>
            <a:r>
              <a:rPr lang="hu-HU" dirty="0" smtClean="0"/>
              <a:t>A kvantitatív kutatás eredményei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10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Politikai érdeklődés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75266" y="642918"/>
            <a:ext cx="8458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Az önkormányzati választások közeledtével némileg nőtt a helyi közügyek iránt erősen érdeklődő [5-ös skálán 4-est vagy 5-öst adó] lakosok aránya.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4" y="5117662"/>
            <a:ext cx="419734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94229" y="5117662"/>
            <a:ext cx="41957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7" name="Diagram 16"/>
          <p:cNvGraphicFramePr>
            <a:graphicFrameLocks/>
          </p:cNvGraphicFramePr>
          <p:nvPr/>
        </p:nvGraphicFramePr>
        <p:xfrm>
          <a:off x="250824" y="1964699"/>
          <a:ext cx="4197350" cy="31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Diagram 17"/>
          <p:cNvGraphicFramePr>
            <a:graphicFrameLocks/>
          </p:cNvGraphicFramePr>
          <p:nvPr/>
        </p:nvGraphicFramePr>
        <p:xfrm>
          <a:off x="4695825" y="1964699"/>
          <a:ext cx="4197350" cy="31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50825" y="1718478"/>
            <a:ext cx="41973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5-Teljes mértékben érdekli</a:t>
            </a:r>
            <a:endParaRPr lang="hu-HU" sz="10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694229" y="1718478"/>
            <a:ext cx="41973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5-Teljes mértékben érdekli</a:t>
            </a:r>
            <a:endParaRPr lang="hu-HU" sz="10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1339702" y="2006911"/>
            <a:ext cx="3062177" cy="3189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kerekített téglalap 21"/>
          <p:cNvSpPr/>
          <p:nvPr/>
        </p:nvSpPr>
        <p:spPr>
          <a:xfrm>
            <a:off x="5771594" y="2006911"/>
            <a:ext cx="3062177" cy="3189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237287" y="5357826"/>
            <a:ext cx="86526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Év eleje óta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minden demográfiai csoportban nőtt a helyi politikai iránt erősen érdeklődők aránya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2014. júliusában a lakosság 44%-át erősen, további 28%-át közepes mértékben érdekelték a vecsési politikai történések.</a:t>
            </a:r>
          </a:p>
          <a:p>
            <a:pPr marL="265113" indent="-265113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helyi közügyektől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korábban teljesen elzárkózók továbbra sem mutatnak nyitottságot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65113" indent="-265113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Szignifikánsan magasabb arányban érdeklődnek a helyi szintű politika iránt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férfiak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felsőfokú végzettséggel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rendelkezők, illetve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legalább 10 éve Vecsésen élők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</a:t>
            </a:r>
          </a:p>
        </p:txBody>
      </p:sp>
      <p:sp>
        <p:nvSpPr>
          <p:cNvPr id="24" name="Lekerekített téglalap 23"/>
          <p:cNvSpPr/>
          <p:nvPr/>
        </p:nvSpPr>
        <p:spPr>
          <a:xfrm>
            <a:off x="827584" y="2676762"/>
            <a:ext cx="1096909" cy="318977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Lekerekített téglalap 25"/>
          <p:cNvSpPr/>
          <p:nvPr/>
        </p:nvSpPr>
        <p:spPr>
          <a:xfrm>
            <a:off x="5148063" y="2676762"/>
            <a:ext cx="1199573" cy="337216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Lekerekített téglalap 26"/>
          <p:cNvSpPr/>
          <p:nvPr/>
        </p:nvSpPr>
        <p:spPr>
          <a:xfrm>
            <a:off x="375266" y="4349618"/>
            <a:ext cx="1570492" cy="340585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Lekerekített téglalap 27"/>
          <p:cNvSpPr/>
          <p:nvPr/>
        </p:nvSpPr>
        <p:spPr>
          <a:xfrm>
            <a:off x="807827" y="3881786"/>
            <a:ext cx="1116666" cy="21974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Lekerekített téglalap 29"/>
          <p:cNvSpPr/>
          <p:nvPr/>
        </p:nvSpPr>
        <p:spPr>
          <a:xfrm>
            <a:off x="5274284" y="3860520"/>
            <a:ext cx="1094618" cy="241005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Lekerekített téglalap 30"/>
          <p:cNvSpPr/>
          <p:nvPr/>
        </p:nvSpPr>
        <p:spPr>
          <a:xfrm>
            <a:off x="4825815" y="4360251"/>
            <a:ext cx="1564352" cy="318977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Lekerekített téglalap 33"/>
          <p:cNvSpPr/>
          <p:nvPr/>
        </p:nvSpPr>
        <p:spPr>
          <a:xfrm>
            <a:off x="5996762" y="3128988"/>
            <a:ext cx="388201" cy="173666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/>
          <p:cNvSpPr txBox="1">
            <a:spLocks/>
          </p:cNvSpPr>
          <p:nvPr/>
        </p:nvSpPr>
        <p:spPr>
          <a:xfrm>
            <a:off x="250822" y="1214422"/>
            <a:ext cx="8575517" cy="288032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Mennyire érdeklik a helyi közügyek és a politika?</a:t>
            </a:r>
          </a:p>
        </p:txBody>
      </p:sp>
      <p:sp>
        <p:nvSpPr>
          <p:cNvPr id="32" name="Szövegdoboz 31"/>
          <p:cNvSpPr txBox="1">
            <a:spLocks/>
          </p:cNvSpPr>
          <p:nvPr/>
        </p:nvSpPr>
        <p:spPr>
          <a:xfrm>
            <a:off x="250822" y="1502454"/>
            <a:ext cx="4197352" cy="288032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1. adatfelével – 2013/14. december/január</a:t>
            </a:r>
          </a:p>
        </p:txBody>
      </p:sp>
      <p:sp>
        <p:nvSpPr>
          <p:cNvPr id="33" name="Szövegdoboz 32"/>
          <p:cNvSpPr txBox="1">
            <a:spLocks/>
          </p:cNvSpPr>
          <p:nvPr/>
        </p:nvSpPr>
        <p:spPr>
          <a:xfrm>
            <a:off x="4694228" y="1502454"/>
            <a:ext cx="4198948" cy="288032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2. adatfelvétel – 2014. július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>
          <a:xfrm>
            <a:off x="250825" y="6599656"/>
            <a:ext cx="6856400" cy="285728"/>
          </a:xfrm>
        </p:spPr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>
          <a:xfrm>
            <a:off x="7448570" y="6597352"/>
            <a:ext cx="895808" cy="285728"/>
          </a:xfrm>
        </p:spPr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>
          <a:xfrm>
            <a:off x="8456870" y="6597352"/>
            <a:ext cx="434708" cy="285728"/>
          </a:xfrm>
        </p:spPr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11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18864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Helyi képviselővel kapcsolatos elvárások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65378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</a:t>
            </a:r>
            <a:r>
              <a:rPr lang="hu-HU" sz="1600" b="1" dirty="0" err="1" smtClean="0">
                <a:latin typeface="+mn-lt"/>
              </a:rPr>
              <a:t>vecsésiek</a:t>
            </a:r>
            <a:r>
              <a:rPr lang="hu-HU" sz="1600" b="1" dirty="0" smtClean="0">
                <a:latin typeface="+mn-lt"/>
              </a:rPr>
              <a:t> számára a legfontosabb elvárás egy helyi képviselővel szemben, hogy jól ismerje a választókörzetének adottságait, valamint, hogy ott éljen. Sokan a legfontosabb elvárások közé sorolták a jó érdekérvényesítő képességet is.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4" y="1415712"/>
            <a:ext cx="5756571" cy="29877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Legfontosabb elvárások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1520" y="5718448"/>
            <a:ext cx="26642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Szövegdoboz 16"/>
          <p:cNvSpPr txBox="1">
            <a:spLocks/>
          </p:cNvSpPr>
          <p:nvPr/>
        </p:nvSpPr>
        <p:spPr>
          <a:xfrm>
            <a:off x="6229175" y="1412776"/>
            <a:ext cx="2663999" cy="461639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Legkevésbé fontos elvárások</a:t>
            </a:r>
          </a:p>
        </p:txBody>
      </p:sp>
      <p:graphicFrame>
        <p:nvGraphicFramePr>
          <p:cNvPr id="12" name="Diagram 11"/>
          <p:cNvGraphicFramePr>
            <a:graphicFrameLocks/>
          </p:cNvGraphicFramePr>
          <p:nvPr/>
        </p:nvGraphicFramePr>
        <p:xfrm>
          <a:off x="238882" y="1902570"/>
          <a:ext cx="2664992" cy="381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 18"/>
          <p:cNvGraphicFramePr>
            <a:graphicFrameLocks/>
          </p:cNvGraphicFramePr>
          <p:nvPr/>
        </p:nvGraphicFramePr>
        <p:xfrm>
          <a:off x="3239852" y="1902748"/>
          <a:ext cx="2664000" cy="381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Diagram 19"/>
          <p:cNvGraphicFramePr>
            <a:graphicFrameLocks/>
          </p:cNvGraphicFramePr>
          <p:nvPr/>
        </p:nvGraphicFramePr>
        <p:xfrm>
          <a:off x="6124353" y="1902570"/>
          <a:ext cx="2767225" cy="381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Szövegdoboz 20"/>
          <p:cNvSpPr txBox="1">
            <a:spLocks/>
          </p:cNvSpPr>
          <p:nvPr/>
        </p:nvSpPr>
        <p:spPr>
          <a:xfrm>
            <a:off x="251521" y="1556792"/>
            <a:ext cx="2664296" cy="36004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Első helyen</a:t>
            </a:r>
          </a:p>
        </p:txBody>
      </p:sp>
      <p:sp>
        <p:nvSpPr>
          <p:cNvPr id="22" name="Szövegdoboz 21"/>
          <p:cNvSpPr txBox="1">
            <a:spLocks/>
          </p:cNvSpPr>
          <p:nvPr/>
        </p:nvSpPr>
        <p:spPr>
          <a:xfrm>
            <a:off x="3239852" y="1556792"/>
            <a:ext cx="2664296" cy="36004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Második helyen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38882" y="6002124"/>
            <a:ext cx="865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lakossággal való kapcsolattartást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[fogadóóra, lakógyűlések], illetve a helyi médiában való megjelenést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kevésbé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tartja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fontosnak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lakosság.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239852" y="5718448"/>
            <a:ext cx="26642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229175" y="5718448"/>
            <a:ext cx="26642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297711" y="1988840"/>
            <a:ext cx="1177945" cy="1152128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Lekerekített téglalap 28"/>
          <p:cNvSpPr/>
          <p:nvPr/>
        </p:nvSpPr>
        <p:spPr>
          <a:xfrm>
            <a:off x="3306726" y="1988288"/>
            <a:ext cx="1116418" cy="115268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Lekerekített téglalap 29"/>
          <p:cNvSpPr/>
          <p:nvPr/>
        </p:nvSpPr>
        <p:spPr>
          <a:xfrm>
            <a:off x="6196601" y="1956391"/>
            <a:ext cx="1190847" cy="459263"/>
          </a:xfrm>
          <a:prstGeom prst="round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12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Ismertség | Polgármester, országgyűlési képviselő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7233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polgármester neve széles körben ismert, az országgyűlési képviselőt a válaszadók harmada tudja megnevezni.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4" y="1197352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Ön szerint ki jelenleg Vecsés polgármestere?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4" y="5018572"/>
            <a:ext cx="39611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Szövegdoboz 11"/>
          <p:cNvSpPr txBox="1">
            <a:spLocks/>
          </p:cNvSpPr>
          <p:nvPr/>
        </p:nvSpPr>
        <p:spPr>
          <a:xfrm>
            <a:off x="4695826" y="1197352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Ön szerint ki jelenleg Vecsés országgyűlési képviselője?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930442" y="5055556"/>
            <a:ext cx="39611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9" name="Diagram 18"/>
          <p:cNvGraphicFramePr>
            <a:graphicFrameLocks/>
          </p:cNvGraphicFramePr>
          <p:nvPr/>
        </p:nvGraphicFramePr>
        <p:xfrm>
          <a:off x="4695826" y="1700807"/>
          <a:ext cx="4197350" cy="331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Szövegdoboz 19"/>
          <p:cNvSpPr txBox="1"/>
          <p:nvPr/>
        </p:nvSpPr>
        <p:spPr>
          <a:xfrm>
            <a:off x="238882" y="5470912"/>
            <a:ext cx="865269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10-ből 9 vecsési tudja, hogy </a:t>
            </a:r>
            <a:r>
              <a:rPr lang="hu-HU" sz="1400" dirty="0" err="1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Szlahó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 Csaba Vecsés város polgármestere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Minden demográfiai csoportban magas ismertség figyelhető meg.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10-ből 3 lakos tudja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megmondani, hogy Vecsés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országgyűlési képviselője Szűcs Lajos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</a:t>
            </a:r>
          </a:p>
        </p:txBody>
      </p:sp>
      <p:graphicFrame>
        <p:nvGraphicFramePr>
          <p:cNvPr id="16" name="Diagram 15"/>
          <p:cNvGraphicFramePr>
            <a:graphicFrameLocks/>
          </p:cNvGraphicFramePr>
          <p:nvPr/>
        </p:nvGraphicFramePr>
        <p:xfrm>
          <a:off x="250824" y="1700808"/>
          <a:ext cx="4197350" cy="331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13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Elégedettség | Képviselő-testület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7647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képviselő-testület munkájával </a:t>
            </a:r>
            <a:r>
              <a:rPr lang="hu-HU" sz="1600" b="1" dirty="0" smtClean="0">
                <a:solidFill>
                  <a:schemeClr val="accent3"/>
                </a:solidFill>
                <a:latin typeface="+mn-lt"/>
              </a:rPr>
              <a:t>nagyon elégedettek </a:t>
            </a:r>
            <a:r>
              <a:rPr lang="hu-HU" sz="1600" b="1" dirty="0" smtClean="0">
                <a:latin typeface="+mn-lt"/>
              </a:rPr>
              <a:t>a </a:t>
            </a:r>
            <a:r>
              <a:rPr lang="hu-HU" sz="1600" b="1" dirty="0" err="1" smtClean="0">
                <a:latin typeface="+mn-lt"/>
              </a:rPr>
              <a:t>vecsésiek</a:t>
            </a:r>
            <a:r>
              <a:rPr lang="hu-HU" sz="1600" b="1" dirty="0" smtClean="0">
                <a:latin typeface="+mn-lt"/>
              </a:rPr>
              <a:t>: </a:t>
            </a:r>
            <a:br>
              <a:rPr lang="hu-HU" sz="1600" b="1" dirty="0" smtClean="0">
                <a:latin typeface="+mn-lt"/>
              </a:rPr>
            </a:br>
            <a:r>
              <a:rPr lang="hu-HU" sz="1600" b="1" dirty="0" smtClean="0">
                <a:latin typeface="+mn-lt"/>
              </a:rPr>
              <a:t>60-58%-uk a 4-es vagy 5-ös osztályzatot adott, szinte alig volt negatívan értékelő [2-3%].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2" y="1340768"/>
            <a:ext cx="8640753" cy="33056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Mennyire elégedett a </a:t>
            </a:r>
            <a:r>
              <a:rPr lang="hu-HU" sz="1400" u="sng" dirty="0" smtClean="0">
                <a:solidFill>
                  <a:srgbClr val="0F5AAA"/>
                </a:solidFill>
                <a:latin typeface="+mj-lt"/>
              </a:rPr>
              <a:t>vecsési Képviselő-testület </a:t>
            </a:r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munkájával?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4" y="5589588"/>
            <a:ext cx="419734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94228" y="5589588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7" name="Diagram 16"/>
          <p:cNvGraphicFramePr>
            <a:graphicFrameLocks/>
          </p:cNvGraphicFramePr>
          <p:nvPr/>
        </p:nvGraphicFramePr>
        <p:xfrm>
          <a:off x="250825" y="2205588"/>
          <a:ext cx="419735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Diagram 17"/>
          <p:cNvGraphicFramePr>
            <a:graphicFrameLocks/>
          </p:cNvGraphicFramePr>
          <p:nvPr/>
        </p:nvGraphicFramePr>
        <p:xfrm>
          <a:off x="4694227" y="2205588"/>
          <a:ext cx="419735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50824" y="1959367"/>
            <a:ext cx="41973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5-Teljes mértékben elégedett</a:t>
            </a:r>
            <a:endParaRPr lang="hu-HU" sz="10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694227" y="1959367"/>
            <a:ext cx="41973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5-Teljes mértékben elégedett</a:t>
            </a:r>
            <a:endParaRPr lang="hu-HU" sz="10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50824" y="5857892"/>
            <a:ext cx="864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lakosság kb. ötöde nem tudja megítélni a képviselő-testület tevékenységét.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Alapvetően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minden demográfiai csoport elégedett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képviselő-testület munkájával.</a:t>
            </a:r>
          </a:p>
        </p:txBody>
      </p:sp>
      <p:sp>
        <p:nvSpPr>
          <p:cNvPr id="22" name="Lekerekített téglalap 21"/>
          <p:cNvSpPr/>
          <p:nvPr/>
        </p:nvSpPr>
        <p:spPr>
          <a:xfrm>
            <a:off x="1356491" y="2339163"/>
            <a:ext cx="3062177" cy="2339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Lekerekített téglalap 22"/>
          <p:cNvSpPr/>
          <p:nvPr/>
        </p:nvSpPr>
        <p:spPr>
          <a:xfrm>
            <a:off x="5688419" y="2335102"/>
            <a:ext cx="3108251" cy="2486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 23"/>
          <p:cNvSpPr/>
          <p:nvPr/>
        </p:nvSpPr>
        <p:spPr>
          <a:xfrm>
            <a:off x="745119" y="3933056"/>
            <a:ext cx="1222744" cy="36004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749558" y="3172865"/>
            <a:ext cx="1222744" cy="187023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Lekerekített téglalap 25"/>
          <p:cNvSpPr/>
          <p:nvPr/>
        </p:nvSpPr>
        <p:spPr>
          <a:xfrm>
            <a:off x="6156175" y="3645024"/>
            <a:ext cx="319415" cy="187023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/>
          <p:cNvSpPr txBox="1">
            <a:spLocks/>
          </p:cNvSpPr>
          <p:nvPr/>
        </p:nvSpPr>
        <p:spPr>
          <a:xfrm>
            <a:off x="250822" y="1700808"/>
            <a:ext cx="4197352" cy="288032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1. adatfelével – 2013/14. december/január</a:t>
            </a:r>
          </a:p>
        </p:txBody>
      </p:sp>
      <p:sp>
        <p:nvSpPr>
          <p:cNvPr id="30" name="Szövegdoboz 29"/>
          <p:cNvSpPr txBox="1">
            <a:spLocks/>
          </p:cNvSpPr>
          <p:nvPr/>
        </p:nvSpPr>
        <p:spPr>
          <a:xfrm>
            <a:off x="4694228" y="1700808"/>
            <a:ext cx="4198948" cy="288032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2. adatfelvétel – 2014. július </a:t>
            </a:r>
          </a:p>
        </p:txBody>
      </p:sp>
      <p:sp>
        <p:nvSpPr>
          <p:cNvPr id="31" name="Lekerekített téglalap 30"/>
          <p:cNvSpPr/>
          <p:nvPr/>
        </p:nvSpPr>
        <p:spPr>
          <a:xfrm>
            <a:off x="4931605" y="4910165"/>
            <a:ext cx="1522358" cy="204096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14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Ismertség és elégedettség | Önkormányzati képviselők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52425" y="764704"/>
            <a:ext cx="863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vecsési lakosság 62%-a nem tudja magától megnevezni saját választókörzetének önkormányzati képviselőjét. Azok, akik ismerik a képviselőt, többségében elégedettek a munkájával.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2424" y="1357298"/>
            <a:ext cx="4197350" cy="52990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Meg tudná mondani, hogy az Ön választókörzetében ki az önkormányzati képviselő?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4" y="5601730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Szövegdoboz 11"/>
          <p:cNvSpPr txBox="1">
            <a:spLocks/>
          </p:cNvSpPr>
          <p:nvPr/>
        </p:nvSpPr>
        <p:spPr>
          <a:xfrm>
            <a:off x="4694228" y="1529764"/>
            <a:ext cx="4198948" cy="288032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Mennyire elégedett az önkormányzati képviselője munkájával?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94228" y="5518150"/>
            <a:ext cx="4197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azon válaszadók, akik választókörzetében az adott személy az önkormányzati képviselő, és meg tudja nevezni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8" name="Diagram 17"/>
          <p:cNvGraphicFramePr>
            <a:graphicFrameLocks/>
          </p:cNvGraphicFramePr>
          <p:nvPr/>
        </p:nvGraphicFramePr>
        <p:xfrm>
          <a:off x="4694228" y="2133426"/>
          <a:ext cx="4197350" cy="3384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52424" y="1887205"/>
            <a:ext cx="41973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Spontán kérdés</a:t>
            </a:r>
            <a:endParaRPr lang="hu-HU" sz="10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695827" y="1887205"/>
            <a:ext cx="41973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5-Teljes mértékben elégedett</a:t>
            </a:r>
            <a:endParaRPr lang="hu-HU" sz="10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22" name="Diagram 21"/>
          <p:cNvGraphicFramePr>
            <a:graphicFrameLocks/>
          </p:cNvGraphicFramePr>
          <p:nvPr/>
        </p:nvGraphicFramePr>
        <p:xfrm>
          <a:off x="252425" y="2133426"/>
          <a:ext cx="4197349" cy="3384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Szövegdoboz 23"/>
          <p:cNvSpPr txBox="1"/>
          <p:nvPr/>
        </p:nvSpPr>
        <p:spPr>
          <a:xfrm>
            <a:off x="250824" y="5978743"/>
            <a:ext cx="864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Viszonylag magasa azon lakosok aránya, akik ugyan meg tudják nevezni az önkormányzati képviselőjüket, azonban a tevékenységét nem ismerik, nem tudják megítélni.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Médiafogyasztási szokások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>
          <a:xfrm>
            <a:off x="961475" y="3424996"/>
            <a:ext cx="6145749" cy="1147012"/>
          </a:xfrm>
        </p:spPr>
        <p:txBody>
          <a:bodyPr>
            <a:normAutofit/>
          </a:bodyPr>
          <a:lstStyle/>
          <a:p>
            <a:r>
              <a:rPr lang="hu-HU" dirty="0" smtClean="0"/>
              <a:t>Helyi média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15</a:t>
            </a:fld>
            <a:endParaRPr lang="hu-HU" dirty="0"/>
          </a:p>
        </p:txBody>
      </p:sp>
      <p:pic>
        <p:nvPicPr>
          <p:cNvPr id="12" name="Kép helye 11" descr="csomag_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6394246" y="4357547"/>
            <a:ext cx="2354218" cy="171215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16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Vecsés város hivatalos honlapja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72338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Vecsés lakosságának fele ismeri a város hivatalos honlapját. 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4848225" y="1268760"/>
            <a:ext cx="3961136" cy="287432"/>
          </a:xfrm>
          <a:prstGeom prst="rect">
            <a:avLst/>
          </a:prstGeom>
          <a:noFill/>
        </p:spPr>
        <p:txBody>
          <a:bodyPr wrap="square" rtlCol="0" anchor="b">
            <a:normAutofit lnSpcReduction="10000"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Milyen gyakran látogatja Vecsés honlapját?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38881" y="3429000"/>
            <a:ext cx="420929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238881" y="1196752"/>
            <a:ext cx="4209293" cy="35944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Ismeri-e Vecsés honlapját?</a:t>
            </a:r>
          </a:p>
        </p:txBody>
      </p:sp>
      <p:sp>
        <p:nvSpPr>
          <p:cNvPr id="16" name="Szövegdoboz 15"/>
          <p:cNvSpPr txBox="1">
            <a:spLocks/>
          </p:cNvSpPr>
          <p:nvPr/>
        </p:nvSpPr>
        <p:spPr>
          <a:xfrm>
            <a:off x="4694228" y="3443808"/>
            <a:ext cx="4157111" cy="345232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Mennyire ért egyet azzal, hogy Vecsés honlapja…?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767138" y="6266334"/>
            <a:ext cx="41244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azon válaszadók, akik ismerik Vecsés honlapját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21" name="Diagram 20"/>
          <p:cNvGraphicFramePr>
            <a:graphicFrameLocks/>
          </p:cNvGraphicFramePr>
          <p:nvPr/>
        </p:nvGraphicFramePr>
        <p:xfrm>
          <a:off x="250825" y="1556192"/>
          <a:ext cx="4197350" cy="187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Diagram 21"/>
          <p:cNvGraphicFramePr>
            <a:graphicFrameLocks/>
          </p:cNvGraphicFramePr>
          <p:nvPr/>
        </p:nvGraphicFramePr>
        <p:xfrm>
          <a:off x="4694228" y="1556493"/>
          <a:ext cx="4197350" cy="187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Diagram 22"/>
          <p:cNvGraphicFramePr>
            <a:graphicFrameLocks/>
          </p:cNvGraphicFramePr>
          <p:nvPr/>
        </p:nvGraphicFramePr>
        <p:xfrm>
          <a:off x="4694228" y="3918248"/>
          <a:ext cx="4197350" cy="234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Szövegdoboz 23"/>
          <p:cNvSpPr txBox="1"/>
          <p:nvPr/>
        </p:nvSpPr>
        <p:spPr>
          <a:xfrm>
            <a:off x="250825" y="3740728"/>
            <a:ext cx="43331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Szignifikánsan magasabb arányban ismerik a honlapot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45 év alattiak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férfiak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a legalább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érettségivel rendelkezők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[Táblaköteg].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honlapot ismerők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51%-a legalább havonta meglátogatja az oldalt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és onnan [is] informálódik a helyi eseményekről. 25% évente többször, 10% évente egyszer nézi meg.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többség elégedett a honlappal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az információgazdagságát, igényességét és naprakészségét tekintve; szinte alig akad olyan válaszadó, aki elégedetlen lenne valamelyik szempontból. 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850605" y="1988841"/>
            <a:ext cx="826780" cy="504056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670368" y="3702224"/>
            <a:ext cx="41244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 Teljes mértékben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5940152" y="3997842"/>
            <a:ext cx="1839072" cy="17331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/>
          <p:cNvSpPr/>
          <p:nvPr/>
        </p:nvSpPr>
        <p:spPr>
          <a:xfrm>
            <a:off x="5337544" y="1628801"/>
            <a:ext cx="1070660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>
            <a:off x="4875463" y="1804175"/>
            <a:ext cx="92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800" b="1" dirty="0" smtClean="0">
                <a:solidFill>
                  <a:schemeClr val="tx2"/>
                </a:solidFill>
                <a:latin typeface="+mn-lt"/>
              </a:rPr>
              <a:t>51%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17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Vecsési Magazin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72338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város lakosságának közel 60%-a figyelemmel kíséri a Vecsési Magazin műsorát.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4848225" y="1268760"/>
            <a:ext cx="3961136" cy="287432"/>
          </a:xfrm>
          <a:prstGeom prst="rect">
            <a:avLst/>
          </a:prstGeom>
          <a:noFill/>
        </p:spPr>
        <p:txBody>
          <a:bodyPr wrap="square" rtlCol="0" anchor="b">
            <a:normAutofit fontScale="92500"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Milyen gyakran nézi a helyi TV, a Vecsési Magazin műsorát?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38881" y="3429000"/>
            <a:ext cx="420929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238881" y="1196752"/>
            <a:ext cx="4209293" cy="35944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Figyelemmel kíséri-e a helyi TV, a Vecsési Magazin műsorát?</a:t>
            </a:r>
          </a:p>
        </p:txBody>
      </p:sp>
      <p:sp>
        <p:nvSpPr>
          <p:cNvPr id="16" name="Szövegdoboz 15"/>
          <p:cNvSpPr txBox="1">
            <a:spLocks/>
          </p:cNvSpPr>
          <p:nvPr/>
        </p:nvSpPr>
        <p:spPr>
          <a:xfrm>
            <a:off x="4694228" y="3443808"/>
            <a:ext cx="4157111" cy="345232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Mennyire ért egyet azzal, hogy a Vecsési Magazin…?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670368" y="6266334"/>
            <a:ext cx="422121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azon válaszadók, akik figyelemmel kísérik a helyi TV, a Vecsési Magazin műsorát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21" name="Diagram 20"/>
          <p:cNvGraphicFramePr>
            <a:graphicFrameLocks/>
          </p:cNvGraphicFramePr>
          <p:nvPr/>
        </p:nvGraphicFramePr>
        <p:xfrm>
          <a:off x="250825" y="1556192"/>
          <a:ext cx="4197350" cy="187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Diagram 21"/>
          <p:cNvGraphicFramePr>
            <a:graphicFrameLocks/>
          </p:cNvGraphicFramePr>
          <p:nvPr/>
        </p:nvGraphicFramePr>
        <p:xfrm>
          <a:off x="4694228" y="1556493"/>
          <a:ext cx="4197350" cy="187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Diagram 22"/>
          <p:cNvGraphicFramePr>
            <a:graphicFrameLocks/>
          </p:cNvGraphicFramePr>
          <p:nvPr/>
        </p:nvGraphicFramePr>
        <p:xfrm>
          <a:off x="4694228" y="3918248"/>
          <a:ext cx="4197350" cy="234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Szövegdoboz 23"/>
          <p:cNvSpPr txBox="1"/>
          <p:nvPr/>
        </p:nvSpPr>
        <p:spPr>
          <a:xfrm>
            <a:off x="250825" y="3958430"/>
            <a:ext cx="43331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Szignifikánsan magasabb arányban nézik a helyi televíziót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65 év fölöttiek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nők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az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alacsonyabb iskolai végzettséggel rendelkezők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illetve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több, mint 20 éve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Vecsésen élők [Táblaköteg].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helyi TV-t néző lakosok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 kétötöde heti, harmada pedig havi rendszerességgel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nézi az adásokat.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Vecsési Magazin műsorát a többség </a:t>
            </a:r>
            <a:r>
              <a:rPr lang="hu-HU" sz="1400" dirty="0" err="1" smtClean="0">
                <a:latin typeface="Calibri" pitchFamily="34" charset="0"/>
                <a:sym typeface="Wingdings" pitchFamily="2" charset="2"/>
              </a:rPr>
              <a:t>információgazdagnak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aktuálisnak és igényesnek tartja, vagyis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 nézők elégedettek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362310" y="2654227"/>
            <a:ext cx="1243206" cy="312257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670368" y="3702224"/>
            <a:ext cx="41244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 Teljes mértékben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5940152" y="3997842"/>
            <a:ext cx="1656184" cy="17331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18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Vecsési Tájékoztató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72338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Vecsési Tájékoztatót a város lakosságának 96%-a olvassa.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4670368" y="1268760"/>
            <a:ext cx="4222807" cy="287432"/>
          </a:xfrm>
          <a:prstGeom prst="rect">
            <a:avLst/>
          </a:prstGeom>
          <a:noFill/>
        </p:spPr>
        <p:txBody>
          <a:bodyPr wrap="square" rtlCol="0" anchor="b">
            <a:normAutofit fontScale="92500"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Milyen gyakran olvassa a helyi újságot, a Vecsési Tájékoztatót?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38881" y="3429000"/>
            <a:ext cx="420929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238881" y="1196752"/>
            <a:ext cx="4209293" cy="35944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Szokta-e olvasni a helyi újságot, a Vecsési Tájékoztatót?</a:t>
            </a:r>
          </a:p>
        </p:txBody>
      </p:sp>
      <p:sp>
        <p:nvSpPr>
          <p:cNvPr id="16" name="Szövegdoboz 15"/>
          <p:cNvSpPr txBox="1">
            <a:spLocks/>
          </p:cNvSpPr>
          <p:nvPr/>
        </p:nvSpPr>
        <p:spPr>
          <a:xfrm>
            <a:off x="4694228" y="3443808"/>
            <a:ext cx="4157111" cy="345232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Mennyire ért egyet azzal, hogy a Vecsési Tájékoztató…?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670368" y="6266334"/>
            <a:ext cx="422121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azon válaszadók, akik szokták olvasni a helyi újságot, a Vecsési Tájékoztatót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21" name="Diagram 20"/>
          <p:cNvGraphicFramePr>
            <a:graphicFrameLocks/>
          </p:cNvGraphicFramePr>
          <p:nvPr/>
        </p:nvGraphicFramePr>
        <p:xfrm>
          <a:off x="250825" y="1556192"/>
          <a:ext cx="4197350" cy="187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Diagram 21"/>
          <p:cNvGraphicFramePr>
            <a:graphicFrameLocks/>
          </p:cNvGraphicFramePr>
          <p:nvPr/>
        </p:nvGraphicFramePr>
        <p:xfrm>
          <a:off x="4694228" y="1556493"/>
          <a:ext cx="4197350" cy="187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Diagram 22"/>
          <p:cNvGraphicFramePr>
            <a:graphicFrameLocks/>
          </p:cNvGraphicFramePr>
          <p:nvPr/>
        </p:nvGraphicFramePr>
        <p:xfrm>
          <a:off x="4694228" y="3918248"/>
          <a:ext cx="4197350" cy="234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Szövegdoboz 23"/>
          <p:cNvSpPr txBox="1"/>
          <p:nvPr/>
        </p:nvSpPr>
        <p:spPr>
          <a:xfrm>
            <a:off x="250825" y="4000504"/>
            <a:ext cx="433311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Szignifikánsan magasabb arányban olvassák a helyi újságot a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nők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, illetve azok a lakosok, akik már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több, mint 20 éve Vecsésen élnek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többség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minden hónapban 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elolvassa az újságot, és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elégedett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annak tartalmával, mind az információkat, mind a hírek aktualitását, mind pedig a lap igényességét tekintve.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362310" y="2654227"/>
            <a:ext cx="1243206" cy="312257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670368" y="3702224"/>
            <a:ext cx="41244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 Teljes mértékben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5940152" y="3997842"/>
            <a:ext cx="2060872" cy="17331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 kutatás legfontosabb eredményei, és megállapításai</a:t>
            </a:r>
            <a:endParaRPr lang="hu-HU" dirty="0"/>
          </a:p>
        </p:txBody>
      </p:sp>
      <p:pic>
        <p:nvPicPr>
          <p:cNvPr id="10" name="Kép helye 9" descr="crossroads_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12654" b="12654"/>
          <a:stretch>
            <a:fillRect/>
          </a:stretch>
        </p:blipFill>
        <p:spPr/>
      </p:pic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19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2</a:t>
            </a:fld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214414" y="1734829"/>
            <a:ext cx="6929486" cy="369332"/>
            <a:chOff x="1214414" y="1273718"/>
            <a:chExt cx="6929486" cy="369332"/>
          </a:xfrm>
        </p:grpSpPr>
        <p:sp>
          <p:nvSpPr>
            <p:cNvPr id="9" name="Lekerekített téglalap 8"/>
            <p:cNvSpPr>
              <a:spLocks noChangeAspect="1"/>
            </p:cNvSpPr>
            <p:nvPr/>
          </p:nvSpPr>
          <p:spPr>
            <a:xfrm>
              <a:off x="1214414" y="1343535"/>
              <a:ext cx="252000" cy="25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b"/>
            <a:lstStyle/>
            <a:p>
              <a:pPr algn="r"/>
              <a:r>
                <a:rPr lang="hu-HU" sz="1400" b="1" dirty="0" smtClean="0"/>
                <a:t>1</a:t>
              </a:r>
              <a:endParaRPr lang="hu-HU" sz="1400" b="1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hu-HU" dirty="0" smtClean="0">
                  <a:solidFill>
                    <a:schemeClr val="tx2"/>
                  </a:solidFill>
                  <a:latin typeface="+mn-lt"/>
                </a:rPr>
                <a:t>A kutatás háttere</a:t>
              </a: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1214414" y="2457227"/>
            <a:ext cx="6929486" cy="369332"/>
            <a:chOff x="1214414" y="1273718"/>
            <a:chExt cx="6929486" cy="369332"/>
          </a:xfrm>
        </p:grpSpPr>
        <p:sp>
          <p:nvSpPr>
            <p:cNvPr id="13" name="Lekerekített téglalap 12"/>
            <p:cNvSpPr>
              <a:spLocks noChangeAspect="1"/>
            </p:cNvSpPr>
            <p:nvPr/>
          </p:nvSpPr>
          <p:spPr>
            <a:xfrm>
              <a:off x="1214414" y="1343535"/>
              <a:ext cx="252000" cy="25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b"/>
            <a:lstStyle/>
            <a:p>
              <a:pPr algn="r"/>
              <a:r>
                <a:rPr lang="hu-HU" sz="1400" b="1" dirty="0" smtClean="0"/>
                <a:t>2</a:t>
              </a:r>
              <a:endParaRPr lang="hu-HU" sz="1400" b="1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hu-HU" dirty="0" smtClean="0">
                  <a:solidFill>
                    <a:schemeClr val="tx2"/>
                  </a:solidFill>
                  <a:latin typeface="+mn-lt"/>
                </a:rPr>
                <a:t>Demográfia</a:t>
              </a: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214414" y="3187332"/>
            <a:ext cx="6929486" cy="369332"/>
            <a:chOff x="1214414" y="1273718"/>
            <a:chExt cx="6929486" cy="369332"/>
          </a:xfrm>
        </p:grpSpPr>
        <p:sp>
          <p:nvSpPr>
            <p:cNvPr id="16" name="Lekerekített téglalap 15"/>
            <p:cNvSpPr>
              <a:spLocks noChangeAspect="1"/>
            </p:cNvSpPr>
            <p:nvPr/>
          </p:nvSpPr>
          <p:spPr>
            <a:xfrm>
              <a:off x="1214414" y="1357298"/>
              <a:ext cx="252000" cy="25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b"/>
            <a:lstStyle/>
            <a:p>
              <a:pPr algn="r"/>
              <a:r>
                <a:rPr lang="hu-HU" sz="1400" b="1" dirty="0" smtClean="0"/>
                <a:t>3</a:t>
              </a:r>
              <a:endParaRPr lang="hu-HU" sz="1400" b="1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hu-HU" dirty="0" smtClean="0">
                  <a:solidFill>
                    <a:schemeClr val="tx2"/>
                  </a:solidFill>
                  <a:latin typeface="+mn-lt"/>
                </a:rPr>
                <a:t>Közélet, politika</a:t>
              </a: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1214414" y="3995772"/>
            <a:ext cx="6929486" cy="369332"/>
            <a:chOff x="1214414" y="1273718"/>
            <a:chExt cx="6929486" cy="369332"/>
          </a:xfrm>
        </p:grpSpPr>
        <p:sp>
          <p:nvSpPr>
            <p:cNvPr id="22" name="Lekerekített téglalap 21"/>
            <p:cNvSpPr>
              <a:spLocks noChangeAspect="1"/>
            </p:cNvSpPr>
            <p:nvPr/>
          </p:nvSpPr>
          <p:spPr>
            <a:xfrm>
              <a:off x="1214414" y="1357298"/>
              <a:ext cx="252000" cy="25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b"/>
            <a:lstStyle/>
            <a:p>
              <a:pPr algn="r"/>
              <a:r>
                <a:rPr lang="hu-HU" sz="1400" b="1" dirty="0" smtClean="0"/>
                <a:t>4</a:t>
              </a:r>
              <a:endParaRPr lang="hu-HU" sz="1400" b="1" dirty="0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hu-HU" dirty="0" smtClean="0">
                  <a:solidFill>
                    <a:schemeClr val="tx2"/>
                  </a:solidFill>
                  <a:latin typeface="+mn-lt"/>
                </a:rPr>
                <a:t>Összefoglalás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20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50825" y="969977"/>
            <a:ext cx="8640754" cy="499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lvl="1" indent="-265113" algn="just">
              <a:lnSpc>
                <a:spcPts val="16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vecsési lakosság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túlnyomó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többsége elégedett a város fejlődésével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. A válaszadók 86%-a értékelte 4-sre, vagy 5-ösre elégedettségét az 5-fokú skálán. Szinte alig akadt olyan válaszadó [2%], aki elégedetlen az elmúlt évek fejlődésével Vecsésen.</a:t>
            </a:r>
          </a:p>
          <a:p>
            <a:pPr marL="265113" lvl="1" indent="-265113" algn="just">
              <a:lnSpc>
                <a:spcPts val="16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válaszadók közel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háromnegyede legalább közepes szinten érdeklődik a helyi közügyek és politika iránt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. A helyi politika iránt erősen érdeklődők aránya némileg nőtt az elmúlt fél év során, ez valószínűleg az önkormányzati választások közeledésének tudható be.</a:t>
            </a:r>
          </a:p>
          <a:p>
            <a:pPr marL="265113" lvl="1" indent="-265113" algn="just">
              <a:lnSpc>
                <a:spcPts val="16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600" dirty="0" err="1" smtClean="0">
                <a:latin typeface="Calibri" pitchFamily="34" charset="0"/>
                <a:sym typeface="Wingdings" pitchFamily="2" charset="2"/>
              </a:rPr>
              <a:t>vecsésiek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számára a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legfontosabb elvárás egy helyi képviselővel szemben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, hogy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jól ismerje a választókörzetének adottságait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, valamint, hogy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ott éljen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. Sokan a legfontosabb elvárások közé sorolták a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jó érdekérvényesítő képességet 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is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.</a:t>
            </a:r>
            <a:endParaRPr lang="hu-HU" sz="1600" dirty="0" smtClean="0">
              <a:latin typeface="Calibri" pitchFamily="34" charset="0"/>
              <a:sym typeface="Wingdings" pitchFamily="2" charset="2"/>
            </a:endParaRPr>
          </a:p>
          <a:p>
            <a:pPr marL="265113" lvl="1" indent="-265113" algn="just">
              <a:lnSpc>
                <a:spcPts val="16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600" dirty="0" err="1" smtClean="0">
                <a:latin typeface="Calibri" pitchFamily="34" charset="0"/>
                <a:sym typeface="Wingdings" pitchFamily="2" charset="2"/>
              </a:rPr>
              <a:t>vecsésiek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harmada tudja, hogy Szűcs Lajos Vecsés országgyűlési képviselője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65113" lvl="1" indent="-265113" algn="just">
              <a:lnSpc>
                <a:spcPts val="16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képviselő-testület munkájával nagyon elégedettek 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600" dirty="0" err="1" smtClean="0">
                <a:latin typeface="Calibri" pitchFamily="34" charset="0"/>
                <a:sym typeface="Wingdings" pitchFamily="2" charset="2"/>
              </a:rPr>
              <a:t>vecsésiek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: </a:t>
            </a:r>
            <a:br>
              <a:rPr lang="hu-HU" sz="1600" dirty="0" smtClean="0">
                <a:latin typeface="Calibri" pitchFamily="34" charset="0"/>
                <a:sym typeface="Wingdings" pitchFamily="2" charset="2"/>
              </a:rPr>
            </a:b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60-58%-uk a 4-es vagy 5-ös osztályzatot adott, szinte alig volt negatívan értékelő [2-3%]. </a:t>
            </a:r>
          </a:p>
          <a:p>
            <a:pPr marL="265113" lvl="1" indent="-265113" algn="just">
              <a:lnSpc>
                <a:spcPts val="16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lakosok többsége [62%-a] azonban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nem tudja magától megnevezni saját választókörzetének önkormányzati képviselőjét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. Azok, akik ismerik a képviselőt, többségében elégedettek a munkájával. </a:t>
            </a:r>
          </a:p>
          <a:p>
            <a:pPr marL="265113" lvl="1" indent="-265113" algn="just">
              <a:lnSpc>
                <a:spcPts val="16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helyi médiumok ismertsége igen magas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: Vecsés lakosságának fele ismeri a város hivatalos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honlapját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, 59%-a figyelemmel kíséri a helyi TV, a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Vecsési Magazin 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műsorát, míg 96% olvassa a helyi újságot, a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Vecsési Tájékoztatót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. </a:t>
            </a:r>
          </a:p>
          <a:p>
            <a:pPr marL="265113" lvl="1" indent="-265113" algn="just">
              <a:lnSpc>
                <a:spcPts val="16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lang="hu-HU" sz="1300" dirty="0" smtClean="0">
              <a:latin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xfrm>
            <a:off x="828674" y="1643507"/>
            <a:ext cx="3311278" cy="856800"/>
          </a:xfrm>
        </p:spPr>
        <p:txBody>
          <a:bodyPr/>
          <a:lstStyle/>
          <a:p>
            <a:r>
              <a:rPr lang="hu-HU" dirty="0" smtClean="0"/>
              <a:t>További</a:t>
            </a:r>
            <a:endParaRPr lang="hu-HU" dirty="0"/>
          </a:p>
        </p:txBody>
      </p:sp>
      <p:sp>
        <p:nvSpPr>
          <p:cNvPr id="71" name="Szöveg helye 70"/>
          <p:cNvSpPr>
            <a:spLocks noGrp="1"/>
          </p:cNvSpPr>
          <p:nvPr>
            <p:ph type="body" sz="quarter" idx="18"/>
          </p:nvPr>
        </p:nvSpPr>
        <p:spPr>
          <a:xfrm>
            <a:off x="828674" y="2500307"/>
            <a:ext cx="3815334" cy="857255"/>
          </a:xfrm>
        </p:spPr>
        <p:txBody>
          <a:bodyPr/>
          <a:lstStyle/>
          <a:p>
            <a:r>
              <a:rPr lang="hu-HU" dirty="0"/>
              <a:t>i</a:t>
            </a:r>
            <a:r>
              <a:rPr lang="hu-HU" dirty="0" smtClean="0"/>
              <a:t>nformáció:</a:t>
            </a:r>
            <a:endParaRPr lang="hu-HU" dirty="0"/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6162671" y="5343366"/>
            <a:ext cx="27305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>
              <a:tabLst>
                <a:tab pos="312738" algn="l"/>
              </a:tabLst>
            </a:pP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Kutatás, elemzések, tanácsadás:</a:t>
            </a:r>
          </a:p>
          <a:p>
            <a:pPr>
              <a:tabLst>
                <a:tab pos="312738" algn="l"/>
              </a:tabLst>
            </a:pP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</a:rPr>
              <a:t>www.bellresearch.hu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6527" y="5971661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6527" y="6181211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églalap 24"/>
          <p:cNvSpPr/>
          <p:nvPr/>
        </p:nvSpPr>
        <p:spPr>
          <a:xfrm>
            <a:off x="6916077" y="5971661"/>
            <a:ext cx="1977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8775" algn="l"/>
              </a:tabLst>
            </a:pPr>
            <a:r>
              <a:rPr lang="hu-H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facebook.com/bellresearch</a:t>
            </a:r>
          </a:p>
          <a:p>
            <a:pPr>
              <a:tabLst>
                <a:tab pos="358775" algn="l"/>
              </a:tabLst>
            </a:pPr>
            <a:r>
              <a:rPr lang="hu-H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twitter.com/bellresearch</a:t>
            </a:r>
            <a:endParaRPr lang="hu-HU" sz="12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Szöveg helye 30"/>
          <p:cNvSpPr>
            <a:spLocks noGrp="1"/>
          </p:cNvSpPr>
          <p:nvPr>
            <p:ph type="body" sz="quarter" idx="11"/>
          </p:nvPr>
        </p:nvSpPr>
        <p:spPr>
          <a:xfrm>
            <a:off x="570758" y="4394480"/>
            <a:ext cx="3713210" cy="252000"/>
          </a:xfrm>
        </p:spPr>
        <p:txBody>
          <a:bodyPr>
            <a:normAutofit/>
          </a:bodyPr>
          <a:lstStyle/>
          <a:p>
            <a:r>
              <a:rPr lang="hu-HU" dirty="0" smtClean="0"/>
              <a:t>Fanici Mihály</a:t>
            </a:r>
            <a:endParaRPr lang="hu-HU" dirty="0"/>
          </a:p>
        </p:txBody>
      </p:sp>
      <p:sp>
        <p:nvSpPr>
          <p:cNvPr id="28" name="Szöveg helye 61"/>
          <p:cNvSpPr>
            <a:spLocks noGrp="1"/>
          </p:cNvSpPr>
          <p:nvPr>
            <p:ph type="body" sz="quarter" idx="12"/>
          </p:nvPr>
        </p:nvSpPr>
        <p:spPr>
          <a:xfrm>
            <a:off x="561488" y="4646480"/>
            <a:ext cx="4802600" cy="252000"/>
          </a:xfrm>
        </p:spPr>
        <p:txBody>
          <a:bodyPr/>
          <a:lstStyle/>
          <a:p>
            <a:r>
              <a:rPr lang="hu-HU" dirty="0" smtClean="0"/>
              <a:t>vezető tanácsadó</a:t>
            </a:r>
          </a:p>
        </p:txBody>
      </p:sp>
      <p:sp>
        <p:nvSpPr>
          <p:cNvPr id="29" name="Szöveg helye 65"/>
          <p:cNvSpPr>
            <a:spLocks noGrp="1"/>
          </p:cNvSpPr>
          <p:nvPr>
            <p:ph type="body" sz="quarter" idx="13"/>
          </p:nvPr>
        </p:nvSpPr>
        <p:spPr>
          <a:xfrm>
            <a:off x="570759" y="4882428"/>
            <a:ext cx="3713209" cy="252000"/>
          </a:xfrm>
        </p:spPr>
        <p:txBody>
          <a:bodyPr/>
          <a:lstStyle/>
          <a:p>
            <a:r>
              <a:rPr lang="hu-HU" dirty="0" err="1" smtClean="0"/>
              <a:t>mihaly.fanici</a:t>
            </a:r>
            <a:r>
              <a:rPr lang="hu-HU" dirty="0" smtClean="0"/>
              <a:t>@</a:t>
            </a:r>
            <a:r>
              <a:rPr lang="hu-HU" dirty="0" err="1" smtClean="0"/>
              <a:t>bellresearch.com</a:t>
            </a:r>
            <a:endParaRPr lang="hu-HU" dirty="0"/>
          </a:p>
        </p:txBody>
      </p:sp>
      <p:sp>
        <p:nvSpPr>
          <p:cNvPr id="30" name="Szöveg helye 67"/>
          <p:cNvSpPr>
            <a:spLocks noGrp="1"/>
          </p:cNvSpPr>
          <p:nvPr>
            <p:ph type="body" sz="quarter" idx="15"/>
          </p:nvPr>
        </p:nvSpPr>
        <p:spPr>
          <a:xfrm>
            <a:off x="570758" y="5314278"/>
            <a:ext cx="3713210" cy="252000"/>
          </a:xfrm>
        </p:spPr>
        <p:txBody>
          <a:bodyPr/>
          <a:lstStyle/>
          <a:p>
            <a:r>
              <a:rPr lang="hu-HU" dirty="0" smtClean="0"/>
              <a:t>Nagy  Erna</a:t>
            </a:r>
            <a:endParaRPr lang="hu-HU" dirty="0"/>
          </a:p>
        </p:txBody>
      </p:sp>
      <p:sp>
        <p:nvSpPr>
          <p:cNvPr id="32" name="Szöveg helye 68"/>
          <p:cNvSpPr>
            <a:spLocks noGrp="1"/>
          </p:cNvSpPr>
          <p:nvPr>
            <p:ph type="body" sz="quarter" idx="16"/>
          </p:nvPr>
        </p:nvSpPr>
        <p:spPr>
          <a:xfrm>
            <a:off x="570758" y="5589690"/>
            <a:ext cx="3713210" cy="252000"/>
          </a:xfrm>
        </p:spPr>
        <p:txBody>
          <a:bodyPr/>
          <a:lstStyle/>
          <a:p>
            <a:r>
              <a:rPr lang="hu-HU" dirty="0" smtClean="0"/>
              <a:t>kutató</a:t>
            </a:r>
            <a:endParaRPr lang="hu-HU" dirty="0"/>
          </a:p>
        </p:txBody>
      </p:sp>
      <p:sp>
        <p:nvSpPr>
          <p:cNvPr id="33" name="Szöveg helye 69"/>
          <p:cNvSpPr>
            <a:spLocks noGrp="1"/>
          </p:cNvSpPr>
          <p:nvPr>
            <p:ph type="body" sz="quarter" idx="17"/>
          </p:nvPr>
        </p:nvSpPr>
        <p:spPr>
          <a:xfrm>
            <a:off x="568820" y="5841690"/>
            <a:ext cx="3715148" cy="252000"/>
          </a:xfrm>
        </p:spPr>
        <p:txBody>
          <a:bodyPr/>
          <a:lstStyle/>
          <a:p>
            <a:r>
              <a:rPr lang="hu-HU" dirty="0" err="1" smtClean="0"/>
              <a:t>erna.nagy</a:t>
            </a:r>
            <a:r>
              <a:rPr lang="hu-HU" dirty="0" smtClean="0"/>
              <a:t>@</a:t>
            </a:r>
            <a:r>
              <a:rPr lang="hu-HU" dirty="0" err="1" smtClean="0"/>
              <a:t>bellresearch.com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kutatás háttere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 kutatás célja, jellemzői, és az alkalmazott módszertan bemutatása</a:t>
            </a:r>
            <a:endParaRPr lang="hu-HU" dirty="0"/>
          </a:p>
        </p:txBody>
      </p:sp>
      <p:pic>
        <p:nvPicPr>
          <p:cNvPr id="10" name="Kép helye 9" descr="fogaskerék 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6744" r="16744"/>
          <a:stretch>
            <a:fillRect/>
          </a:stretch>
        </p:blipFill>
        <p:spPr/>
      </p:pic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3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4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kutatás háttere</a:t>
            </a:r>
            <a:endParaRPr lang="hu-HU" dirty="0"/>
          </a:p>
        </p:txBody>
      </p:sp>
      <p:sp>
        <p:nvSpPr>
          <p:cNvPr id="9" name="Tartalom helye 5"/>
          <p:cNvSpPr txBox="1">
            <a:spLocks/>
          </p:cNvSpPr>
          <p:nvPr/>
        </p:nvSpPr>
        <p:spPr>
          <a:xfrm>
            <a:off x="250825" y="765300"/>
            <a:ext cx="8640753" cy="5400004"/>
          </a:xfrm>
          <a:prstGeom prst="rect">
            <a:avLst/>
          </a:prstGeom>
        </p:spPr>
        <p:txBody>
          <a:bodyPr/>
          <a:lstStyle/>
          <a:p>
            <a:pPr marL="444500" lvl="1" indent="-285750" algn="just">
              <a:lnSpc>
                <a:spcPts val="21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A kutatás háttere: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hu-HU" sz="1400" dirty="0" smtClean="0">
                <a:latin typeface="+mn-lt"/>
              </a:rPr>
              <a:t>Vecsés Város Önkormányzata fel kívánja mérni a város lakóinak ismereteit és elégedettségét a helyi fejlesztéseket és beruházásokat illetően. A két adatfelvételi hullámot magában foglaló, reprezentatív kutatás lebonyolításával a BellResearch Kft-t bízta meg. Az Európai Uniós forrásból készült „ÁROP-3.A.2-2013-2013-0031” azonosító számú, „Szervezetfejlesztés Vecsés Város Önkormányzata számára” című kutatás kiegészítéseképpen néhány közéleti témájú, illetve helyi médiafogyasztásra irányuló kérdés is lekérdezésre került a város lakosságának körében.</a:t>
            </a:r>
          </a:p>
          <a:p>
            <a:pPr marL="444500" lvl="1" indent="-285750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</a:pPr>
            <a:r>
              <a:rPr lang="hu-HU" sz="1400" dirty="0" smtClean="0">
                <a:latin typeface="+mn-lt"/>
              </a:rPr>
              <a:t>	Jelen összefoglaló ezen </a:t>
            </a:r>
            <a:r>
              <a:rPr lang="hu-HU" sz="1400" u="sng" dirty="0" smtClean="0">
                <a:latin typeface="+mn-lt"/>
              </a:rPr>
              <a:t>kiegészítő kérdések </a:t>
            </a:r>
            <a:r>
              <a:rPr lang="hu-HU" sz="1400" dirty="0" smtClean="0">
                <a:latin typeface="+mn-lt"/>
              </a:rPr>
              <a:t>második adatfelvételi hullámának eredményeit tartalmazza.</a:t>
            </a:r>
            <a:endParaRPr kumimoji="0" lang="hu-H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44500" lvl="1" indent="-285750" algn="just">
              <a:lnSpc>
                <a:spcPts val="21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A kutatás célja: </a:t>
            </a:r>
            <a:r>
              <a:rPr lang="hu-HU" sz="1400" dirty="0" smtClean="0">
                <a:latin typeface="+mn-lt"/>
              </a:rPr>
              <a:t>a vecsési lakosság politikai érdeklődésének, ismereteinek és elégedettségének feltárása, valamint a médiafogyasztási szokások vizsgálata.</a:t>
            </a: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b="1" kern="0" noProof="0" dirty="0" smtClean="0">
                <a:solidFill>
                  <a:schemeClr val="tx2"/>
                </a:solidFill>
                <a:latin typeface="+mn-lt"/>
              </a:rPr>
              <a:t>Célcsoport:</a:t>
            </a:r>
            <a:r>
              <a:rPr lang="hu-HU" sz="1400" b="1" kern="0" noProof="0" dirty="0" smtClean="0">
                <a:latin typeface="+mn-lt"/>
              </a:rPr>
              <a:t> </a:t>
            </a:r>
            <a:r>
              <a:rPr lang="hu-HU" sz="1400" dirty="0" smtClean="0">
                <a:latin typeface="+mn-lt"/>
              </a:rPr>
              <a:t>18 éven felüli vecsési lakosok.</a:t>
            </a:r>
          </a:p>
          <a:p>
            <a:pPr marL="444500" marR="0" lvl="1" indent="-285750" algn="just" defTabSz="914400" rtl="0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Adatfelvételi technika: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számítógéppel támogatott telefonos interjúkészítés [CATI].</a:t>
            </a:r>
          </a:p>
          <a:p>
            <a:pPr marL="444500" marR="0" lvl="1" indent="-285750" algn="just" defTabSz="914400" rtl="0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hu-HU" sz="1400" b="1" kern="0" dirty="0" smtClean="0">
                <a:solidFill>
                  <a:schemeClr val="tx2"/>
                </a:solidFill>
                <a:latin typeface="+mn-lt"/>
              </a:rPr>
              <a:t>Interjúk hossza: </a:t>
            </a:r>
            <a:r>
              <a:rPr lang="hu-HU" sz="1400" kern="0" dirty="0" smtClean="0">
                <a:latin typeface="+mn-lt"/>
              </a:rPr>
              <a:t>~15 perc</a:t>
            </a:r>
          </a:p>
          <a:p>
            <a:pPr marL="444500" marR="0" lvl="1" indent="-285750" algn="just" defTabSz="914400" rtl="0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hu-HU" sz="1400" b="1" kern="0" dirty="0" smtClean="0">
                <a:solidFill>
                  <a:schemeClr val="tx2"/>
                </a:solidFill>
                <a:latin typeface="+mn-lt"/>
              </a:rPr>
              <a:t>Interjúk száma: </a:t>
            </a:r>
            <a:r>
              <a:rPr lang="hu-HU" sz="1400" kern="0" dirty="0" smtClean="0">
                <a:latin typeface="+mn-lt"/>
              </a:rPr>
              <a:t>1000 db</a:t>
            </a:r>
          </a:p>
          <a:p>
            <a:pPr marL="444500" marR="0" lvl="1" indent="-285750" algn="just" defTabSz="914400" rtl="0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hu-HU" sz="1400" b="1" kern="0" dirty="0" smtClean="0">
                <a:solidFill>
                  <a:schemeClr val="tx2"/>
                </a:solidFill>
                <a:latin typeface="+mn-lt"/>
              </a:rPr>
              <a:t>Adatfelvétel időpontja: </a:t>
            </a:r>
            <a:r>
              <a:rPr lang="hu-HU" sz="1400" kern="0" dirty="0" smtClean="0">
                <a:latin typeface="+mn-lt"/>
              </a:rPr>
              <a:t>2014. június 26 – július 23.</a:t>
            </a:r>
            <a:endParaRPr kumimoji="0" lang="hu-HU" sz="140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Súlyozás: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hu-HU" sz="1400" kern="0" dirty="0" smtClean="0">
                <a:latin typeface="+mn-lt"/>
              </a:rPr>
              <a:t>az eredmények reprezentativitásának biztosítása érdekében, a mintavételből adódó eltéréseket matematikai-statisztikai eljárással, ún. súlyozással korrigáltuk [nem és életkor szerint].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Demográfia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 válaszadók demográfiai jellemzőinek ismertetése</a:t>
            </a:r>
            <a:endParaRPr lang="hu-HU" dirty="0"/>
          </a:p>
        </p:txBody>
      </p:sp>
      <p:pic>
        <p:nvPicPr>
          <p:cNvPr id="10" name="Kép helye 9" descr="emberek 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2593" r="12593"/>
          <a:stretch>
            <a:fillRect/>
          </a:stretch>
        </p:blipFill>
        <p:spPr/>
      </p:pic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5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6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Demográfia | Életkor, nem, iskolai végzettség, gazdasági aktivitás</a:t>
            </a:r>
            <a:endParaRPr lang="hu-HU" dirty="0"/>
          </a:p>
        </p:txBody>
      </p:sp>
      <p:sp>
        <p:nvSpPr>
          <p:cNvPr id="15" name="Szövegdoboz 14"/>
          <p:cNvSpPr txBox="1">
            <a:spLocks/>
          </p:cNvSpPr>
          <p:nvPr/>
        </p:nvSpPr>
        <p:spPr>
          <a:xfrm>
            <a:off x="250825" y="758413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Életkor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50825" y="3413936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695825" y="3427211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50825" y="6308724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694228" y="6308724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1" name="Szövegdoboz 20"/>
          <p:cNvSpPr txBox="1">
            <a:spLocks/>
          </p:cNvSpPr>
          <p:nvPr/>
        </p:nvSpPr>
        <p:spPr>
          <a:xfrm>
            <a:off x="250825" y="3640265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Iskolai végzettség</a:t>
            </a:r>
          </a:p>
        </p:txBody>
      </p:sp>
      <p:sp>
        <p:nvSpPr>
          <p:cNvPr id="22" name="Szövegdoboz 21"/>
          <p:cNvSpPr txBox="1">
            <a:spLocks/>
          </p:cNvSpPr>
          <p:nvPr/>
        </p:nvSpPr>
        <p:spPr>
          <a:xfrm>
            <a:off x="4694228" y="758413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Nem</a:t>
            </a:r>
          </a:p>
        </p:txBody>
      </p:sp>
      <p:sp>
        <p:nvSpPr>
          <p:cNvPr id="23" name="Szövegdoboz 22"/>
          <p:cNvSpPr txBox="1">
            <a:spLocks/>
          </p:cNvSpPr>
          <p:nvPr/>
        </p:nvSpPr>
        <p:spPr>
          <a:xfrm>
            <a:off x="4694228" y="3644768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Gazdasági aktivitás</a:t>
            </a:r>
          </a:p>
        </p:txBody>
      </p:sp>
      <p:graphicFrame>
        <p:nvGraphicFramePr>
          <p:cNvPr id="26" name="Diagram 25"/>
          <p:cNvGraphicFramePr>
            <a:graphicFrameLocks/>
          </p:cNvGraphicFramePr>
          <p:nvPr/>
        </p:nvGraphicFramePr>
        <p:xfrm>
          <a:off x="4695825" y="1123211"/>
          <a:ext cx="4195753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Diagram 26"/>
          <p:cNvGraphicFramePr>
            <a:graphicFrameLocks/>
          </p:cNvGraphicFramePr>
          <p:nvPr/>
        </p:nvGraphicFramePr>
        <p:xfrm>
          <a:off x="250825" y="1123209"/>
          <a:ext cx="419735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Diagram 29"/>
          <p:cNvGraphicFramePr>
            <a:graphicFrameLocks/>
          </p:cNvGraphicFramePr>
          <p:nvPr/>
        </p:nvGraphicFramePr>
        <p:xfrm>
          <a:off x="250825" y="4004724"/>
          <a:ext cx="419735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Diagram 30"/>
          <p:cNvGraphicFramePr>
            <a:graphicFrameLocks/>
          </p:cNvGraphicFramePr>
          <p:nvPr/>
        </p:nvGraphicFramePr>
        <p:xfrm>
          <a:off x="4695825" y="4004724"/>
          <a:ext cx="419735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Ellipszis 24"/>
          <p:cNvSpPr/>
          <p:nvPr/>
        </p:nvSpPr>
        <p:spPr>
          <a:xfrm rot="19144723">
            <a:off x="2872758" y="1052594"/>
            <a:ext cx="861862" cy="1325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/>
          <p:cNvSpPr txBox="1"/>
          <p:nvPr/>
        </p:nvSpPr>
        <p:spPr>
          <a:xfrm>
            <a:off x="3669419" y="1286540"/>
            <a:ext cx="59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28%</a:t>
            </a:r>
          </a:p>
        </p:txBody>
      </p:sp>
      <p:sp>
        <p:nvSpPr>
          <p:cNvPr id="29" name="Ellipszis 28"/>
          <p:cNvSpPr/>
          <p:nvPr/>
        </p:nvSpPr>
        <p:spPr>
          <a:xfrm rot="19144723">
            <a:off x="746431" y="2075911"/>
            <a:ext cx="1054968" cy="1325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441263" y="2996952"/>
            <a:ext cx="59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31%</a:t>
            </a:r>
          </a:p>
        </p:txBody>
      </p:sp>
      <p:sp>
        <p:nvSpPr>
          <p:cNvPr id="33" name="Ellipszis 32"/>
          <p:cNvSpPr/>
          <p:nvPr/>
        </p:nvSpPr>
        <p:spPr>
          <a:xfrm rot="3285098">
            <a:off x="1130995" y="959368"/>
            <a:ext cx="660277" cy="1242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doboz 33"/>
          <p:cNvSpPr txBox="1"/>
          <p:nvPr/>
        </p:nvSpPr>
        <p:spPr>
          <a:xfrm>
            <a:off x="683568" y="1124744"/>
            <a:ext cx="59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19%</a:t>
            </a:r>
          </a:p>
        </p:txBody>
      </p:sp>
      <p:sp>
        <p:nvSpPr>
          <p:cNvPr id="35" name="Ellipszis 34"/>
          <p:cNvSpPr/>
          <p:nvPr/>
        </p:nvSpPr>
        <p:spPr>
          <a:xfrm rot="19144723">
            <a:off x="3061952" y="3897410"/>
            <a:ext cx="897673" cy="19164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Szövegdoboz 35"/>
          <p:cNvSpPr txBox="1"/>
          <p:nvPr/>
        </p:nvSpPr>
        <p:spPr>
          <a:xfrm>
            <a:off x="3687713" y="4221088"/>
            <a:ext cx="59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31%</a:t>
            </a:r>
          </a:p>
        </p:txBody>
      </p:sp>
      <p:sp>
        <p:nvSpPr>
          <p:cNvPr id="37" name="Ellipszis 36"/>
          <p:cNvSpPr/>
          <p:nvPr/>
        </p:nvSpPr>
        <p:spPr>
          <a:xfrm rot="2015876">
            <a:off x="520683" y="3962961"/>
            <a:ext cx="908363" cy="20479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Szövegdoboz 37"/>
          <p:cNvSpPr txBox="1"/>
          <p:nvPr/>
        </p:nvSpPr>
        <p:spPr>
          <a:xfrm>
            <a:off x="465261" y="4051811"/>
            <a:ext cx="59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29%</a:t>
            </a:r>
          </a:p>
        </p:txBody>
      </p:sp>
      <p:sp>
        <p:nvSpPr>
          <p:cNvPr id="39" name="Ellipszis 38"/>
          <p:cNvSpPr/>
          <p:nvPr/>
        </p:nvSpPr>
        <p:spPr>
          <a:xfrm rot="2618905">
            <a:off x="6923217" y="4401352"/>
            <a:ext cx="1214549" cy="20532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7812360" y="4010162"/>
            <a:ext cx="1024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Aktívak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7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Demográfia | Családi állapot, háztartásméret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40480" y="4479210"/>
            <a:ext cx="43315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válaszadók több, mint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fele házas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további 6%-a élettársi közösségben él, 12% egyedülálló, 9% elvált, az özvegyek aránya pedig 17%.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megkérdezettek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közel fele él 1-2 fős,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38%-a 3-4 fős háztartásban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11% azoknak az aránya, akik 5-en vagy többen élnek együtt.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háztartások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27%-ában van kiskorú, 7%-ában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pedig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óvodás korú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gyermek.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1188" y="4128517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Szövegdoboz 11"/>
          <p:cNvSpPr txBox="1">
            <a:spLocks/>
          </p:cNvSpPr>
          <p:nvPr/>
        </p:nvSpPr>
        <p:spPr>
          <a:xfrm>
            <a:off x="245525" y="1127051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Családi állapot</a:t>
            </a: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4686091" y="1092716"/>
            <a:ext cx="4145172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Háztartásméret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86091" y="6308725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5" name="Diagram 14"/>
          <p:cNvGraphicFramePr>
            <a:graphicFrameLocks/>
          </p:cNvGraphicFramePr>
          <p:nvPr/>
        </p:nvGraphicFramePr>
        <p:xfrm>
          <a:off x="251188" y="1502481"/>
          <a:ext cx="4197350" cy="2636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Diagram 17"/>
          <p:cNvGraphicFramePr>
            <a:graphicFrameLocks/>
          </p:cNvGraphicFramePr>
          <p:nvPr/>
        </p:nvGraphicFramePr>
        <p:xfrm>
          <a:off x="4686091" y="1491849"/>
          <a:ext cx="4197350" cy="155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Szövegdoboz 18"/>
          <p:cNvSpPr txBox="1"/>
          <p:nvPr/>
        </p:nvSpPr>
        <p:spPr>
          <a:xfrm>
            <a:off x="28824" y="72338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megkérdezettek közel kétötöde 3-4 fős háztartásban él, többségük házas vagy élettársi közösségben él.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7116959" y="2708275"/>
            <a:ext cx="177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Átlagosan: 3 fő</a:t>
            </a:r>
          </a:p>
        </p:txBody>
      </p:sp>
      <p:sp>
        <p:nvSpPr>
          <p:cNvPr id="20" name="Szövegdoboz 19"/>
          <p:cNvSpPr txBox="1">
            <a:spLocks/>
          </p:cNvSpPr>
          <p:nvPr/>
        </p:nvSpPr>
        <p:spPr>
          <a:xfrm>
            <a:off x="4716016" y="3052271"/>
            <a:ext cx="4164052" cy="347163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Hány kiskorú van a háztartásban?</a:t>
            </a:r>
          </a:p>
        </p:txBody>
      </p:sp>
      <p:sp>
        <p:nvSpPr>
          <p:cNvPr id="21" name="Szövegdoboz 20"/>
          <p:cNvSpPr txBox="1">
            <a:spLocks/>
          </p:cNvSpPr>
          <p:nvPr/>
        </p:nvSpPr>
        <p:spPr>
          <a:xfrm>
            <a:off x="4729123" y="4623570"/>
            <a:ext cx="4164052" cy="347163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Hány óvodás korú van a háztartásban?</a:t>
            </a:r>
          </a:p>
        </p:txBody>
      </p:sp>
      <p:graphicFrame>
        <p:nvGraphicFramePr>
          <p:cNvPr id="22" name="Diagram 21"/>
          <p:cNvGraphicFramePr>
            <a:graphicFrameLocks/>
          </p:cNvGraphicFramePr>
          <p:nvPr/>
        </p:nvGraphicFramePr>
        <p:xfrm>
          <a:off x="4716016" y="3399434"/>
          <a:ext cx="41973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Diagram 22"/>
          <p:cNvGraphicFramePr>
            <a:graphicFrameLocks/>
          </p:cNvGraphicFramePr>
          <p:nvPr/>
        </p:nvGraphicFramePr>
        <p:xfrm>
          <a:off x="4716016" y="4970733"/>
          <a:ext cx="419735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Szövegdoboz 23"/>
          <p:cNvSpPr txBox="1"/>
          <p:nvPr/>
        </p:nvSpPr>
        <p:spPr>
          <a:xfrm>
            <a:off x="8106370" y="3140968"/>
            <a:ext cx="658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27%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8377633" y="4746630"/>
            <a:ext cx="658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7%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7591646" y="3444949"/>
            <a:ext cx="1052623" cy="55289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Lekerekített téglalap 26"/>
          <p:cNvSpPr/>
          <p:nvPr/>
        </p:nvSpPr>
        <p:spPr>
          <a:xfrm>
            <a:off x="8314660" y="5039834"/>
            <a:ext cx="329609" cy="55289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Közélet, politika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>
          <a:xfrm>
            <a:off x="961475" y="3424996"/>
            <a:ext cx="6145749" cy="1147012"/>
          </a:xfrm>
        </p:spPr>
        <p:txBody>
          <a:bodyPr>
            <a:normAutofit/>
          </a:bodyPr>
          <a:lstStyle/>
          <a:p>
            <a:r>
              <a:rPr lang="hu-HU" dirty="0" smtClean="0"/>
              <a:t>Helyi szintű politikai érdeklődés, ismeretek és elégedettség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8</a:t>
            </a:fld>
            <a:endParaRPr lang="hu-HU" dirty="0"/>
          </a:p>
        </p:txBody>
      </p:sp>
      <p:pic>
        <p:nvPicPr>
          <p:cNvPr id="12" name="Kép helye 11" descr="csomag_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5912788" y="4357547"/>
            <a:ext cx="2952000" cy="171215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Második hullám | Kutatási eredmények | Közéleti kérdések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szept.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9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Elégedettség a város fejlődésével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74061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  <a:sym typeface="Wingdings" pitchFamily="2" charset="2"/>
              </a:rPr>
              <a:t>A vecsési lakosság túlnyomó többsége elégedett a város fejlődésével. 2014 év elején a lakosság háromnegyede értékelte 4-esre vagy 5-ösre a város fejlődését, év közepére még tovább nőtt az elégedettek aránya [86%].</a:t>
            </a:r>
            <a:endParaRPr lang="en-US" sz="1600" b="1" dirty="0" smtClean="0">
              <a:latin typeface="+mn-lt"/>
              <a:sym typeface="Wingdings" pitchFamily="2" charset="2"/>
            </a:endParaRP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2" y="1643050"/>
            <a:ext cx="8575517" cy="288032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Mennyire elégedett az elmúlt évek fejlődésével </a:t>
            </a:r>
            <a:r>
              <a:rPr lang="hu-HU" sz="1400" u="sng" dirty="0" smtClean="0">
                <a:solidFill>
                  <a:srgbClr val="0F5AAA"/>
                </a:solidFill>
                <a:latin typeface="+mj-lt"/>
              </a:rPr>
              <a:t>Vecsésen</a:t>
            </a:r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5" y="5516730"/>
            <a:ext cx="419734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Szövegdoboz 11"/>
          <p:cNvSpPr txBox="1">
            <a:spLocks/>
          </p:cNvSpPr>
          <p:nvPr/>
        </p:nvSpPr>
        <p:spPr>
          <a:xfrm>
            <a:off x="4694228" y="1931082"/>
            <a:ext cx="4198948" cy="288032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2. adatfelvétel – 2014. július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95826" y="5553762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7" name="Diagram 16"/>
          <p:cNvGraphicFramePr>
            <a:graphicFrameLocks/>
          </p:cNvGraphicFramePr>
          <p:nvPr/>
        </p:nvGraphicFramePr>
        <p:xfrm>
          <a:off x="250824" y="2363130"/>
          <a:ext cx="4197350" cy="31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Diagram 17"/>
          <p:cNvGraphicFramePr>
            <a:graphicFrameLocks/>
          </p:cNvGraphicFramePr>
          <p:nvPr/>
        </p:nvGraphicFramePr>
        <p:xfrm>
          <a:off x="4694228" y="2400162"/>
          <a:ext cx="4197350" cy="31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Lekerekített téglalap 18"/>
          <p:cNvSpPr/>
          <p:nvPr/>
        </p:nvSpPr>
        <p:spPr>
          <a:xfrm>
            <a:off x="1339702" y="2448592"/>
            <a:ext cx="3062177" cy="2339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250825" y="5978743"/>
            <a:ext cx="8640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Szinte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alig akadt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olyan válaszadó [2%],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aki elégedetlen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az elmúlt évek fejlődésével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Vecsésen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5764163" y="2448592"/>
            <a:ext cx="3062177" cy="2339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         </a:t>
            </a:r>
            <a:endParaRPr lang="hu-HU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50825" y="2147106"/>
            <a:ext cx="41973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5-Teljes mértékben elégedett</a:t>
            </a:r>
            <a:endParaRPr lang="hu-HU" sz="10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695827" y="2147106"/>
            <a:ext cx="41973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nem, 5-Teljes mértékben elégedett</a:t>
            </a:r>
            <a:endParaRPr lang="hu-HU" sz="10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692582" y="3218382"/>
            <a:ext cx="1231911" cy="22967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Lekerekített téglalap 24"/>
          <p:cNvSpPr/>
          <p:nvPr/>
        </p:nvSpPr>
        <p:spPr>
          <a:xfrm>
            <a:off x="1619672" y="3659274"/>
            <a:ext cx="331536" cy="19777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     </a:t>
            </a:r>
            <a:endParaRPr lang="hu-HU" dirty="0"/>
          </a:p>
        </p:txBody>
      </p:sp>
      <p:sp>
        <p:nvSpPr>
          <p:cNvPr id="29" name="Szövegdoboz 28"/>
          <p:cNvSpPr txBox="1">
            <a:spLocks/>
          </p:cNvSpPr>
          <p:nvPr/>
        </p:nvSpPr>
        <p:spPr>
          <a:xfrm>
            <a:off x="250822" y="1931082"/>
            <a:ext cx="4197352" cy="288032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1. adatfelével – 2013/14. december/január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932040" y="4902574"/>
            <a:ext cx="1512168" cy="174045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_prezentáció_2012">
  <a:themeElements>
    <a:clrScheme name="BellResearch_12">
      <a:dk1>
        <a:sysClr val="windowText" lastClr="000000"/>
      </a:dk1>
      <a:lt1>
        <a:sysClr val="window" lastClr="FFFFFF"/>
      </a:lt1>
      <a:dk2>
        <a:srgbClr val="006EA6"/>
      </a:dk2>
      <a:lt2>
        <a:srgbClr val="EEECE1"/>
      </a:lt2>
      <a:accent1>
        <a:srgbClr val="0088CE"/>
      </a:accent1>
      <a:accent2>
        <a:srgbClr val="91C000"/>
      </a:accent2>
      <a:accent3>
        <a:srgbClr val="D53C09"/>
      </a:accent3>
      <a:accent4>
        <a:srgbClr val="FBA52D"/>
      </a:accent4>
      <a:accent5>
        <a:srgbClr val="DB0F86"/>
      </a:accent5>
      <a:accent6>
        <a:srgbClr val="F7D112"/>
      </a:accent6>
      <a:hlink>
        <a:srgbClr val="1C67B7"/>
      </a:hlink>
      <a:folHlink>
        <a:srgbClr val="599CE5"/>
      </a:folHlink>
    </a:clrScheme>
    <a:fontScheme name="BellResearch_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sz="1800" dirty="0" err="1" smtClean="0">
            <a:latin typeface="+mn-lt"/>
          </a:defRPr>
        </a:defPPr>
      </a:lstStyle>
    </a:tx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.2 Címdia">
  <a:themeElements>
    <a:clrScheme name="BellResearch_12">
      <a:dk1>
        <a:sysClr val="windowText" lastClr="000000"/>
      </a:dk1>
      <a:lt1>
        <a:sysClr val="window" lastClr="FFFFFF"/>
      </a:lt1>
      <a:dk2>
        <a:srgbClr val="006EA6"/>
      </a:dk2>
      <a:lt2>
        <a:srgbClr val="EEECE1"/>
      </a:lt2>
      <a:accent1>
        <a:srgbClr val="0088CE"/>
      </a:accent1>
      <a:accent2>
        <a:srgbClr val="91C000"/>
      </a:accent2>
      <a:accent3>
        <a:srgbClr val="D53C09"/>
      </a:accent3>
      <a:accent4>
        <a:srgbClr val="FBA52D"/>
      </a:accent4>
      <a:accent5>
        <a:srgbClr val="DB0F86"/>
      </a:accent5>
      <a:accent6>
        <a:srgbClr val="F7D112"/>
      </a:accent6>
      <a:hlink>
        <a:srgbClr val="1C67B7"/>
      </a:hlink>
      <a:folHlink>
        <a:srgbClr val="599CE5"/>
      </a:folHlink>
    </a:clrScheme>
    <a:fontScheme name="BellResearch_09.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R.3 Spec">
  <a:themeElements>
    <a:clrScheme name="BellResearch_12">
      <a:dk1>
        <a:sysClr val="windowText" lastClr="000000"/>
      </a:dk1>
      <a:lt1>
        <a:sysClr val="window" lastClr="FFFFFF"/>
      </a:lt1>
      <a:dk2>
        <a:srgbClr val="006EA6"/>
      </a:dk2>
      <a:lt2>
        <a:srgbClr val="EEECE1"/>
      </a:lt2>
      <a:accent1>
        <a:srgbClr val="0088CE"/>
      </a:accent1>
      <a:accent2>
        <a:srgbClr val="91C000"/>
      </a:accent2>
      <a:accent3>
        <a:srgbClr val="D53C09"/>
      </a:accent3>
      <a:accent4>
        <a:srgbClr val="FBA52D"/>
      </a:accent4>
      <a:accent5>
        <a:srgbClr val="DB0F86"/>
      </a:accent5>
      <a:accent6>
        <a:srgbClr val="F7D112"/>
      </a:accent6>
      <a:hlink>
        <a:srgbClr val="1C67B7"/>
      </a:hlink>
      <a:folHlink>
        <a:srgbClr val="599CE5"/>
      </a:folHlink>
    </a:clrScheme>
    <a:fontScheme name="BellResearch_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sz="1800" dirty="0" err="1" smtClean="0">
            <a:latin typeface="+mn-lt"/>
          </a:defRPr>
        </a:defPPr>
      </a:lstStyle>
    </a:tx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24_prezentáció_2012</Template>
  <TotalTime>0</TotalTime>
  <Words>1835</Words>
  <Application>Microsoft Office PowerPoint</Application>
  <PresentationFormat>Diavetítés a képernyőre (4:3 oldalarány)</PresentationFormat>
  <Paragraphs>256</Paragraphs>
  <Slides>21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Calibri</vt:lpstr>
      <vt:lpstr>Tahoma</vt:lpstr>
      <vt:lpstr>Times New Roman</vt:lpstr>
      <vt:lpstr>Wingdings</vt:lpstr>
      <vt:lpstr>24_prezentáció_2012</vt:lpstr>
      <vt:lpstr>BR.2 Címdia</vt:lpstr>
      <vt:lpstr>BR.3 Spec</vt:lpstr>
      <vt:lpstr>PowerPoint bemutató</vt:lpstr>
      <vt:lpstr>Tartalom</vt:lpstr>
      <vt:lpstr>PowerPoint bemutató</vt:lpstr>
      <vt:lpstr>A kutatás háttere</vt:lpstr>
      <vt:lpstr>PowerPoint bemutató</vt:lpstr>
      <vt:lpstr>Demográfia | Életkor, nem, iskolai végzettség, gazdasági aktivitás</vt:lpstr>
      <vt:lpstr>Demográfia | Családi állapot, háztartásméret</vt:lpstr>
      <vt:lpstr>PowerPoint bemutató</vt:lpstr>
      <vt:lpstr>Elégedettség a város fejlődésével</vt:lpstr>
      <vt:lpstr>Politikai érdeklődés</vt:lpstr>
      <vt:lpstr>Helyi képviselővel kapcsolatos elvárások</vt:lpstr>
      <vt:lpstr>Ismertség | Polgármester, országgyűlési képviselő</vt:lpstr>
      <vt:lpstr>Elégedettség | Képviselő-testület</vt:lpstr>
      <vt:lpstr>Ismertség és elégedettség | Önkormányzati képviselők</vt:lpstr>
      <vt:lpstr>PowerPoint bemutató</vt:lpstr>
      <vt:lpstr>Vecsés város hivatalos honlapja</vt:lpstr>
      <vt:lpstr>Vecsési Magazin</vt:lpstr>
      <vt:lpstr>Vecsési Tájékoztató</vt:lpstr>
      <vt:lpstr>PowerPoint bemutató</vt:lpstr>
      <vt:lpstr>Összefoglalás</vt:lpstr>
      <vt:lpstr>További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2013-05-21T15:25:15Z</dcterms:created>
  <dcterms:modified xsi:type="dcterms:W3CDTF">2014-09-25T08:55:13Z</dcterms:modified>
</cp:coreProperties>
</file>